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strument Sans Medium" panose="020B0604020202020204" charset="0"/>
      <p:regular r:id="rId11"/>
    </p:embeddedFont>
    <p:embeddedFont>
      <p:font typeface="Instrument Sans Semi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503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522717" y="321899"/>
            <a:ext cx="13763387" cy="7741920"/>
          </a:xfrm>
          <a:prstGeom prst="roundRect">
            <a:avLst>
              <a:gd name="adj" fmla="val 3969"/>
            </a:avLst>
          </a:prstGeom>
          <a:solidFill>
            <a:srgbClr val="FFFFFF"/>
          </a:solidFill>
          <a:ln w="7620">
            <a:solidFill>
              <a:srgbClr val="BBD9F5"/>
            </a:solidFill>
            <a:prstDash val="solid"/>
          </a:ln>
          <a:effectLst>
            <a:outerShdw dist="85090" dir="2700000" algn="bl" rotWithShape="0">
              <a:srgbClr val="BBD9F5">
                <a:alpha val="100000"/>
              </a:srgbClr>
            </a:outerShdw>
          </a:effectLst>
        </p:spPr>
      </p:sp>
      <p:sp>
        <p:nvSpPr>
          <p:cNvPr id="3" name="Text 1"/>
          <p:cNvSpPr/>
          <p:nvPr/>
        </p:nvSpPr>
        <p:spPr>
          <a:xfrm>
            <a:off x="1180267" y="2257187"/>
            <a:ext cx="12269867" cy="1333738"/>
          </a:xfrm>
          <a:prstGeom prst="rect">
            <a:avLst/>
          </a:prstGeom>
          <a:noFill/>
          <a:ln/>
        </p:spPr>
        <p:txBody>
          <a:bodyPr wrap="square" lIns="0" tIns="0" rIns="0" bIns="0" rtlCol="0" anchor="t"/>
          <a:lstStyle/>
          <a:p>
            <a:pPr marL="0" indent="0" algn="ctr">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Engine Quality Control: Perceptron-Based Classification</a:t>
            </a:r>
            <a:endParaRPr lang="en-US" sz="4200" dirty="0"/>
          </a:p>
        </p:txBody>
      </p:sp>
      <p:sp>
        <p:nvSpPr>
          <p:cNvPr id="4" name="Text 2"/>
          <p:cNvSpPr/>
          <p:nvPr/>
        </p:nvSpPr>
        <p:spPr>
          <a:xfrm>
            <a:off x="3459956" y="3676174"/>
            <a:ext cx="7710487" cy="400050"/>
          </a:xfrm>
          <a:prstGeom prst="rect">
            <a:avLst/>
          </a:prstGeom>
          <a:noFill/>
          <a:ln/>
        </p:spPr>
        <p:txBody>
          <a:bodyPr wrap="none" lIns="0" tIns="0" rIns="0" bIns="0" rtlCol="0" anchor="t"/>
          <a:lstStyle/>
          <a:p>
            <a:pPr marL="0" indent="0" algn="ctr">
              <a:lnSpc>
                <a:spcPts val="3150"/>
              </a:lnSpc>
              <a:buNone/>
            </a:pPr>
            <a:r>
              <a:rPr lang="en-US" sz="2500" dirty="0">
                <a:solidFill>
                  <a:srgbClr val="091C53"/>
                </a:solidFill>
                <a:latin typeface="Instrument Sans Semi Bold" pitchFamily="34" charset="0"/>
                <a:ea typeface="Instrument Sans Semi Bold" pitchFamily="34" charset="-122"/>
                <a:cs typeface="Instrument Sans Semi Bold" pitchFamily="34" charset="-120"/>
              </a:rPr>
              <a:t>Automated Quality Control using Machine Learning</a:t>
            </a:r>
            <a:endParaRPr lang="en-US" sz="2500" dirty="0"/>
          </a:p>
        </p:txBody>
      </p:sp>
      <p:sp>
        <p:nvSpPr>
          <p:cNvPr id="5" name="Text 3"/>
          <p:cNvSpPr/>
          <p:nvPr/>
        </p:nvSpPr>
        <p:spPr>
          <a:xfrm>
            <a:off x="1180267" y="4396264"/>
            <a:ext cx="12269867" cy="341352"/>
          </a:xfrm>
          <a:prstGeom prst="rect">
            <a:avLst/>
          </a:prstGeom>
          <a:noFill/>
          <a:ln/>
        </p:spPr>
        <p:txBody>
          <a:bodyPr wrap="none" lIns="0" tIns="0" rIns="0" bIns="0" rtlCol="0" anchor="t"/>
          <a:lstStyle/>
          <a:p>
            <a:pPr marL="0" indent="0" algn="l">
              <a:lnSpc>
                <a:spcPts val="2650"/>
              </a:lnSpc>
              <a:buNone/>
            </a:pPr>
            <a:endParaRPr lang="en-US" sz="1650" dirty="0"/>
          </a:p>
        </p:txBody>
      </p:sp>
      <p:sp>
        <p:nvSpPr>
          <p:cNvPr id="6" name="Text 4"/>
          <p:cNvSpPr/>
          <p:nvPr/>
        </p:nvSpPr>
        <p:spPr>
          <a:xfrm>
            <a:off x="1180267" y="4977646"/>
            <a:ext cx="12269867" cy="341352"/>
          </a:xfrm>
          <a:prstGeom prst="rect">
            <a:avLst/>
          </a:prstGeom>
          <a:noFill/>
          <a:ln/>
        </p:spPr>
        <p:txBody>
          <a:bodyPr wrap="none" lIns="0" tIns="0" rIns="0" bIns="0" rtlCol="0" anchor="t"/>
          <a:lstStyle/>
          <a:p>
            <a:pPr marL="0" indent="0" algn="l">
              <a:lnSpc>
                <a:spcPts val="2650"/>
              </a:lnSpc>
              <a:buNone/>
            </a:pPr>
            <a:endParaRPr lang="en-US" sz="1650" dirty="0"/>
          </a:p>
        </p:txBody>
      </p:sp>
      <p:sp>
        <p:nvSpPr>
          <p:cNvPr id="7" name="Text 5"/>
          <p:cNvSpPr/>
          <p:nvPr/>
        </p:nvSpPr>
        <p:spPr>
          <a:xfrm>
            <a:off x="5981581" y="5639038"/>
            <a:ext cx="2667238" cy="333375"/>
          </a:xfrm>
          <a:prstGeom prst="rect">
            <a:avLst/>
          </a:prstGeom>
          <a:noFill/>
          <a:ln/>
        </p:spPr>
        <p:txBody>
          <a:bodyPr wrap="none" lIns="0" tIns="0" rIns="0" bIns="0" rtlCol="0" anchor="t"/>
          <a:lstStyle/>
          <a:p>
            <a:pPr marL="0" indent="0" algn="ctr">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Vansh Kumar</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518755" y="199092"/>
            <a:ext cx="13763387" cy="8768953"/>
          </a:xfrm>
          <a:prstGeom prst="roundRect">
            <a:avLst>
              <a:gd name="adj" fmla="val 1752"/>
            </a:avLst>
          </a:prstGeom>
          <a:solidFill>
            <a:srgbClr val="FFFFFF"/>
          </a:solidFill>
          <a:ln w="7620">
            <a:solidFill>
              <a:srgbClr val="BBD9F5"/>
            </a:solidFill>
            <a:prstDash val="solid"/>
          </a:ln>
          <a:effectLst>
            <a:outerShdw dist="41910" dir="2700000" algn="bl" rotWithShape="0">
              <a:srgbClr val="BBD9F5">
                <a:alpha val="100000"/>
              </a:srgbClr>
            </a:outerShdw>
          </a:effectLst>
        </p:spPr>
      </p:sp>
      <p:sp>
        <p:nvSpPr>
          <p:cNvPr id="3" name="Text 1"/>
          <p:cNvSpPr/>
          <p:nvPr/>
        </p:nvSpPr>
        <p:spPr>
          <a:xfrm>
            <a:off x="806887" y="627817"/>
            <a:ext cx="4406265" cy="333375"/>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Automating Engine Quality Control</a:t>
            </a:r>
            <a:endParaRPr lang="en-US" sz="2100" dirty="0"/>
          </a:p>
        </p:txBody>
      </p:sp>
      <p:sp>
        <p:nvSpPr>
          <p:cNvPr id="4" name="Text 2"/>
          <p:cNvSpPr/>
          <p:nvPr/>
        </p:nvSpPr>
        <p:spPr>
          <a:xfrm>
            <a:off x="806887" y="1003816"/>
            <a:ext cx="1600319" cy="200025"/>
          </a:xfrm>
          <a:prstGeom prst="rect">
            <a:avLst/>
          </a:prstGeom>
          <a:noFill/>
          <a:ln/>
        </p:spPr>
        <p:txBody>
          <a:bodyPr wrap="none" lIns="0" tIns="0" rIns="0" bIns="0" rtlCol="0" anchor="t"/>
          <a:lstStyle/>
          <a:p>
            <a:pPr marL="0" indent="0" algn="l">
              <a:lnSpc>
                <a:spcPts val="155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Problem Statement</a:t>
            </a:r>
            <a:endParaRPr lang="en-US" sz="1250" dirty="0"/>
          </a:p>
        </p:txBody>
      </p:sp>
      <p:sp>
        <p:nvSpPr>
          <p:cNvPr id="5" name="Text 3"/>
          <p:cNvSpPr/>
          <p:nvPr/>
        </p:nvSpPr>
        <p:spPr>
          <a:xfrm>
            <a:off x="806887" y="1363861"/>
            <a:ext cx="13016627"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Understanding the core issues we aim to address with perceptron-based classification.</a:t>
            </a:r>
            <a:endParaRPr lang="en-US" sz="800" dirty="0"/>
          </a:p>
        </p:txBody>
      </p:sp>
      <p:sp>
        <p:nvSpPr>
          <p:cNvPr id="6" name="Shape 4"/>
          <p:cNvSpPr/>
          <p:nvPr/>
        </p:nvSpPr>
        <p:spPr>
          <a:xfrm>
            <a:off x="806887" y="1654493"/>
            <a:ext cx="4267676" cy="1306354"/>
          </a:xfrm>
          <a:prstGeom prst="roundRect">
            <a:avLst>
              <a:gd name="adj" fmla="val 7351"/>
            </a:avLst>
          </a:prstGeom>
          <a:solidFill>
            <a:srgbClr val="FFFFFF"/>
          </a:solidFill>
          <a:ln w="15240">
            <a:solidFill>
              <a:srgbClr val="B4CCE3"/>
            </a:solidFill>
            <a:prstDash val="solid"/>
          </a:ln>
        </p:spPr>
      </p:sp>
      <p:sp>
        <p:nvSpPr>
          <p:cNvPr id="7" name="Shape 5"/>
          <p:cNvSpPr/>
          <p:nvPr/>
        </p:nvSpPr>
        <p:spPr>
          <a:xfrm>
            <a:off x="822127" y="1669732"/>
            <a:ext cx="4237196" cy="320040"/>
          </a:xfrm>
          <a:prstGeom prst="roundRect">
            <a:avLst>
              <a:gd name="adj" fmla="val 24289"/>
            </a:avLst>
          </a:prstGeom>
          <a:solidFill>
            <a:srgbClr val="CEE6FD"/>
          </a:solidFill>
          <a:ln/>
        </p:spPr>
      </p:sp>
      <p:sp>
        <p:nvSpPr>
          <p:cNvPr id="8" name="Text 6"/>
          <p:cNvSpPr/>
          <p:nvPr/>
        </p:nvSpPr>
        <p:spPr>
          <a:xfrm>
            <a:off x="2860715" y="1729740"/>
            <a:ext cx="160020" cy="200025"/>
          </a:xfrm>
          <a:prstGeom prst="rect">
            <a:avLst/>
          </a:prstGeom>
          <a:noFill/>
          <a:ln/>
        </p:spPr>
        <p:txBody>
          <a:bodyPr wrap="none" lIns="0" tIns="0" rIns="0" bIns="0" rtlCol="0" anchor="t"/>
          <a:lstStyle/>
          <a:p>
            <a:pPr marL="0" indent="0" algn="l">
              <a:lnSpc>
                <a:spcPts val="1250"/>
              </a:lnSpc>
              <a:buNone/>
            </a:pPr>
            <a:r>
              <a:rPr lang="en-US" sz="1250" dirty="0">
                <a:solidFill>
                  <a:srgbClr val="1E3063"/>
                </a:solidFill>
                <a:latin typeface="Instrument Sans Semi Bold" pitchFamily="34" charset="0"/>
                <a:ea typeface="Instrument Sans Semi Bold" pitchFamily="34" charset="-122"/>
                <a:cs typeface="Instrument Sans Semi Bold" pitchFamily="34" charset="-120"/>
              </a:rPr>
              <a:t>1</a:t>
            </a:r>
            <a:endParaRPr lang="en-US" sz="1250" dirty="0"/>
          </a:p>
        </p:txBody>
      </p:sp>
      <p:sp>
        <p:nvSpPr>
          <p:cNvPr id="9" name="Text 7"/>
          <p:cNvSpPr/>
          <p:nvPr/>
        </p:nvSpPr>
        <p:spPr>
          <a:xfrm>
            <a:off x="928807" y="2096453"/>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Objective</a:t>
            </a:r>
            <a:endParaRPr lang="en-US" sz="1050" dirty="0"/>
          </a:p>
        </p:txBody>
      </p:sp>
      <p:sp>
        <p:nvSpPr>
          <p:cNvPr id="10" name="Text 8"/>
          <p:cNvSpPr/>
          <p:nvPr/>
        </p:nvSpPr>
        <p:spPr>
          <a:xfrm>
            <a:off x="928807" y="2327077"/>
            <a:ext cx="4023836"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To automate the quality control process for manufacturing engines.</a:t>
            </a:r>
            <a:endParaRPr lang="en-US" sz="800" dirty="0"/>
          </a:p>
        </p:txBody>
      </p:sp>
      <p:sp>
        <p:nvSpPr>
          <p:cNvPr id="11" name="Shape 9"/>
          <p:cNvSpPr/>
          <p:nvPr/>
        </p:nvSpPr>
        <p:spPr>
          <a:xfrm>
            <a:off x="5181243" y="1654493"/>
            <a:ext cx="4267795" cy="1306354"/>
          </a:xfrm>
          <a:prstGeom prst="roundRect">
            <a:avLst>
              <a:gd name="adj" fmla="val 7351"/>
            </a:avLst>
          </a:prstGeom>
          <a:solidFill>
            <a:srgbClr val="FFFFFF"/>
          </a:solidFill>
          <a:ln w="15240">
            <a:solidFill>
              <a:srgbClr val="B4CCE3"/>
            </a:solidFill>
            <a:prstDash val="solid"/>
          </a:ln>
        </p:spPr>
      </p:sp>
      <p:sp>
        <p:nvSpPr>
          <p:cNvPr id="12" name="Shape 10"/>
          <p:cNvSpPr/>
          <p:nvPr/>
        </p:nvSpPr>
        <p:spPr>
          <a:xfrm>
            <a:off x="5196483" y="1669732"/>
            <a:ext cx="4237315" cy="320040"/>
          </a:xfrm>
          <a:prstGeom prst="roundRect">
            <a:avLst>
              <a:gd name="adj" fmla="val 24289"/>
            </a:avLst>
          </a:prstGeom>
          <a:solidFill>
            <a:srgbClr val="CEE6FD"/>
          </a:solidFill>
          <a:ln/>
        </p:spPr>
      </p:sp>
      <p:sp>
        <p:nvSpPr>
          <p:cNvPr id="13" name="Text 11"/>
          <p:cNvSpPr/>
          <p:nvPr/>
        </p:nvSpPr>
        <p:spPr>
          <a:xfrm>
            <a:off x="7235071" y="1729740"/>
            <a:ext cx="160020" cy="200025"/>
          </a:xfrm>
          <a:prstGeom prst="rect">
            <a:avLst/>
          </a:prstGeom>
          <a:noFill/>
          <a:ln/>
        </p:spPr>
        <p:txBody>
          <a:bodyPr wrap="none" lIns="0" tIns="0" rIns="0" bIns="0" rtlCol="0" anchor="t"/>
          <a:lstStyle/>
          <a:p>
            <a:pPr marL="0" indent="0" algn="l">
              <a:lnSpc>
                <a:spcPts val="1250"/>
              </a:lnSpc>
              <a:buNone/>
            </a:pPr>
            <a:r>
              <a:rPr lang="en-US" sz="1250" dirty="0">
                <a:solidFill>
                  <a:srgbClr val="1E3063"/>
                </a:solidFill>
                <a:latin typeface="Instrument Sans Semi Bold" pitchFamily="34" charset="0"/>
                <a:ea typeface="Instrument Sans Semi Bold" pitchFamily="34" charset="-122"/>
                <a:cs typeface="Instrument Sans Semi Bold" pitchFamily="34" charset="-120"/>
              </a:rPr>
              <a:t>2</a:t>
            </a:r>
            <a:endParaRPr lang="en-US" sz="1250" dirty="0"/>
          </a:p>
        </p:txBody>
      </p:sp>
      <p:sp>
        <p:nvSpPr>
          <p:cNvPr id="14" name="Text 12"/>
          <p:cNvSpPr/>
          <p:nvPr/>
        </p:nvSpPr>
        <p:spPr>
          <a:xfrm>
            <a:off x="5303163" y="2096453"/>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The Challenge</a:t>
            </a:r>
            <a:endParaRPr lang="en-US" sz="1050" dirty="0"/>
          </a:p>
        </p:txBody>
      </p:sp>
      <p:sp>
        <p:nvSpPr>
          <p:cNvPr id="15" name="Text 13"/>
          <p:cNvSpPr/>
          <p:nvPr/>
        </p:nvSpPr>
        <p:spPr>
          <a:xfrm>
            <a:off x="5303163" y="2327077"/>
            <a:ext cx="4023955" cy="511850"/>
          </a:xfrm>
          <a:prstGeom prst="rect">
            <a:avLst/>
          </a:prstGeom>
          <a:noFill/>
          <a:ln/>
        </p:spPr>
        <p:txBody>
          <a:bodyPr wrap="squar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Manually reviewing sensor data to determine if an engine passes or fails is time-consuming. We need a machine learning algorithm to instantly classify engines based on two key performance metrics (X1 and X2).</a:t>
            </a:r>
            <a:endParaRPr lang="en-US" sz="800" dirty="0"/>
          </a:p>
        </p:txBody>
      </p:sp>
      <p:sp>
        <p:nvSpPr>
          <p:cNvPr id="16" name="Shape 14"/>
          <p:cNvSpPr/>
          <p:nvPr/>
        </p:nvSpPr>
        <p:spPr>
          <a:xfrm>
            <a:off x="9555718" y="1654493"/>
            <a:ext cx="4267676" cy="1306354"/>
          </a:xfrm>
          <a:prstGeom prst="roundRect">
            <a:avLst>
              <a:gd name="adj" fmla="val 7351"/>
            </a:avLst>
          </a:prstGeom>
          <a:solidFill>
            <a:srgbClr val="FFFFFF"/>
          </a:solidFill>
          <a:ln w="15240">
            <a:solidFill>
              <a:srgbClr val="B4CCE3"/>
            </a:solidFill>
            <a:prstDash val="solid"/>
          </a:ln>
        </p:spPr>
      </p:sp>
      <p:sp>
        <p:nvSpPr>
          <p:cNvPr id="17" name="Shape 15"/>
          <p:cNvSpPr/>
          <p:nvPr/>
        </p:nvSpPr>
        <p:spPr>
          <a:xfrm>
            <a:off x="9570958" y="1669732"/>
            <a:ext cx="4237196" cy="320040"/>
          </a:xfrm>
          <a:prstGeom prst="roundRect">
            <a:avLst>
              <a:gd name="adj" fmla="val 24289"/>
            </a:avLst>
          </a:prstGeom>
          <a:solidFill>
            <a:srgbClr val="CEE6FD"/>
          </a:solidFill>
          <a:ln/>
        </p:spPr>
      </p:sp>
      <p:sp>
        <p:nvSpPr>
          <p:cNvPr id="18" name="Text 16"/>
          <p:cNvSpPr/>
          <p:nvPr/>
        </p:nvSpPr>
        <p:spPr>
          <a:xfrm>
            <a:off x="11609546" y="1729740"/>
            <a:ext cx="160020" cy="200025"/>
          </a:xfrm>
          <a:prstGeom prst="rect">
            <a:avLst/>
          </a:prstGeom>
          <a:noFill/>
          <a:ln/>
        </p:spPr>
        <p:txBody>
          <a:bodyPr wrap="none" lIns="0" tIns="0" rIns="0" bIns="0" rtlCol="0" anchor="t"/>
          <a:lstStyle/>
          <a:p>
            <a:pPr marL="0" indent="0" algn="l">
              <a:lnSpc>
                <a:spcPts val="1250"/>
              </a:lnSpc>
              <a:buNone/>
            </a:pPr>
            <a:r>
              <a:rPr lang="en-US" sz="1250" dirty="0">
                <a:solidFill>
                  <a:srgbClr val="1E3063"/>
                </a:solidFill>
                <a:latin typeface="Instrument Sans Semi Bold" pitchFamily="34" charset="0"/>
                <a:ea typeface="Instrument Sans Semi Bold" pitchFamily="34" charset="-122"/>
                <a:cs typeface="Instrument Sans Semi Bold" pitchFamily="34" charset="-120"/>
              </a:rPr>
              <a:t>3</a:t>
            </a:r>
            <a:endParaRPr lang="en-US" sz="1250" dirty="0"/>
          </a:p>
        </p:txBody>
      </p:sp>
      <p:sp>
        <p:nvSpPr>
          <p:cNvPr id="19" name="Text 17"/>
          <p:cNvSpPr/>
          <p:nvPr/>
        </p:nvSpPr>
        <p:spPr>
          <a:xfrm>
            <a:off x="9677638" y="2096453"/>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Goal</a:t>
            </a:r>
            <a:endParaRPr lang="en-US" sz="1050" dirty="0"/>
          </a:p>
        </p:txBody>
      </p:sp>
      <p:sp>
        <p:nvSpPr>
          <p:cNvPr id="20" name="Text 18"/>
          <p:cNvSpPr/>
          <p:nvPr/>
        </p:nvSpPr>
        <p:spPr>
          <a:xfrm>
            <a:off x="9677638" y="2327077"/>
            <a:ext cx="4023836" cy="341233"/>
          </a:xfrm>
          <a:prstGeom prst="rect">
            <a:avLst/>
          </a:prstGeom>
          <a:noFill/>
          <a:ln/>
        </p:spPr>
        <p:txBody>
          <a:bodyPr wrap="squar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Create a linear decision boundary that mathematically separates "Pass" engines from "Fail" engines with 100% accuracy on the training set.</a:t>
            </a:r>
            <a:endParaRPr lang="en-US" sz="800" dirty="0"/>
          </a:p>
        </p:txBody>
      </p:sp>
      <p:pic>
        <p:nvPicPr>
          <p:cNvPr id="21" name="Image 0" descr="preencoded.png"/>
          <p:cNvPicPr>
            <a:picLocks noChangeAspect="1"/>
          </p:cNvPicPr>
          <p:nvPr/>
        </p:nvPicPr>
        <p:blipFill>
          <a:blip r:embed="rId3"/>
          <a:stretch>
            <a:fillRect/>
          </a:stretch>
        </p:blipFill>
        <p:spPr>
          <a:xfrm>
            <a:off x="898326" y="2976086"/>
            <a:ext cx="8108633" cy="5547955"/>
          </a:xfrm>
          <a:prstGeom prst="rect">
            <a:avLst/>
          </a:prstGeom>
        </p:spPr>
      </p:pic>
      <p:sp>
        <p:nvSpPr>
          <p:cNvPr id="22" name="Text 19"/>
          <p:cNvSpPr/>
          <p:nvPr/>
        </p:nvSpPr>
        <p:spPr>
          <a:xfrm>
            <a:off x="518755" y="8761095"/>
            <a:ext cx="829151" cy="119420"/>
          </a:xfrm>
          <a:prstGeom prst="rect">
            <a:avLst/>
          </a:prstGeom>
          <a:noFill/>
          <a:ln/>
        </p:spPr>
        <p:txBody>
          <a:bodyPr wrap="none" lIns="0" tIns="0" rIns="0" bIns="0" rtlCol="0" anchor="t"/>
          <a:lstStyle/>
          <a:p>
            <a:pPr marL="0" indent="0" algn="l">
              <a:lnSpc>
                <a:spcPts val="900"/>
              </a:lnSpc>
              <a:buNone/>
            </a:pPr>
            <a:endParaRPr lang="en-US" sz="550" dirty="0"/>
          </a:p>
        </p:txBody>
      </p:sp>
      <p:sp>
        <p:nvSpPr>
          <p:cNvPr id="23" name="Text 20"/>
          <p:cNvSpPr/>
          <p:nvPr/>
        </p:nvSpPr>
        <p:spPr>
          <a:xfrm>
            <a:off x="13970437" y="8761095"/>
            <a:ext cx="141208" cy="119420"/>
          </a:xfrm>
          <a:prstGeom prst="rect">
            <a:avLst/>
          </a:prstGeom>
          <a:noFill/>
          <a:ln/>
        </p:spPr>
        <p:txBody>
          <a:bodyPr wrap="none" lIns="0" tIns="0" rIns="0" bIns="0" rtlCol="0" anchor="t"/>
          <a:lstStyle/>
          <a:p>
            <a:pPr marL="0" indent="0" algn="r">
              <a:lnSpc>
                <a:spcPts val="900"/>
              </a:lnSpc>
              <a:buNone/>
            </a:pPr>
            <a:r>
              <a:rPr lang="en-US" sz="550" dirty="0">
                <a:solidFill>
                  <a:srgbClr val="1E3063"/>
                </a:solidFill>
                <a:latin typeface="Instrument Sans Medium" pitchFamily="34" charset="0"/>
                <a:ea typeface="Instrument Sans Medium" pitchFamily="34" charset="-122"/>
                <a:cs typeface="Instrument Sans Medium" pitchFamily="34" charset="-120"/>
              </a:rPr>
              <a:t>2</a:t>
            </a:r>
            <a:endParaRPr lang="en-US" sz="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571738" y="189190"/>
            <a:ext cx="13763387" cy="7851219"/>
          </a:xfrm>
          <a:prstGeom prst="roundRect">
            <a:avLst>
              <a:gd name="adj" fmla="val 3169"/>
            </a:avLst>
          </a:prstGeom>
          <a:solidFill>
            <a:srgbClr val="FFFFFF"/>
          </a:solidFill>
          <a:ln w="7620">
            <a:solidFill>
              <a:srgbClr val="BBD9F5"/>
            </a:solidFill>
            <a:prstDash val="solid"/>
          </a:ln>
          <a:effectLst>
            <a:outerShdw dist="68580" dir="2700000" algn="bl" rotWithShape="0">
              <a:srgbClr val="BBD9F5">
                <a:alpha val="100000"/>
              </a:srgbClr>
            </a:outerShdw>
          </a:effectLst>
        </p:spPr>
      </p:sp>
      <p:sp>
        <p:nvSpPr>
          <p:cNvPr id="3" name="Text 1"/>
          <p:cNvSpPr/>
          <p:nvPr/>
        </p:nvSpPr>
        <p:spPr>
          <a:xfrm>
            <a:off x="1038225" y="865823"/>
            <a:ext cx="7183993" cy="539948"/>
          </a:xfrm>
          <a:prstGeom prst="rect">
            <a:avLst/>
          </a:prstGeom>
          <a:noFill/>
          <a:ln/>
        </p:spPr>
        <p:txBody>
          <a:bodyPr wrap="none" lIns="0" tIns="0" rIns="0" bIns="0" rtlCol="0" anchor="t"/>
          <a:lstStyle/>
          <a:p>
            <a:pPr marL="0" indent="0" algn="l">
              <a:lnSpc>
                <a:spcPts val="4250"/>
              </a:lnSpc>
              <a:buNone/>
            </a:pPr>
            <a:r>
              <a:rPr lang="en-US" sz="3400" dirty="0">
                <a:solidFill>
                  <a:srgbClr val="091C53"/>
                </a:solidFill>
                <a:latin typeface="Instrument Sans Semi Bold" pitchFamily="34" charset="0"/>
                <a:ea typeface="Instrument Sans Semi Bold" pitchFamily="34" charset="-122"/>
                <a:cs typeface="Instrument Sans Semi Bold" pitchFamily="34" charset="-120"/>
              </a:rPr>
              <a:t>Engine Sensor Data: engineTest.csv</a:t>
            </a:r>
            <a:endParaRPr lang="en-US" sz="3400" dirty="0"/>
          </a:p>
        </p:txBody>
      </p:sp>
      <p:sp>
        <p:nvSpPr>
          <p:cNvPr id="4" name="Text 2"/>
          <p:cNvSpPr/>
          <p:nvPr/>
        </p:nvSpPr>
        <p:spPr>
          <a:xfrm>
            <a:off x="1038225" y="1751290"/>
            <a:ext cx="12553950" cy="552688"/>
          </a:xfrm>
          <a:prstGeom prst="rect">
            <a:avLst/>
          </a:prstGeom>
          <a:noFill/>
          <a:ln/>
        </p:spPr>
        <p:txBody>
          <a:bodyPr wrap="square" lIns="0" tIns="0" rIns="0" bIns="0" rtlCol="0" anchor="t"/>
          <a:lstStyle/>
          <a:p>
            <a:pPr marL="0" indent="0" algn="l">
              <a:lnSpc>
                <a:spcPts val="215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This slide provides an overview of the dataset used for perceptron-based classification, detailing its source, features, target label, and distribution characteristics.</a:t>
            </a:r>
            <a:endParaRPr lang="en-US" sz="1350" dirty="0"/>
          </a:p>
        </p:txBody>
      </p:sp>
      <p:sp>
        <p:nvSpPr>
          <p:cNvPr id="5" name="Text 3"/>
          <p:cNvSpPr/>
          <p:nvPr/>
        </p:nvSpPr>
        <p:spPr>
          <a:xfrm>
            <a:off x="1038225" y="2671048"/>
            <a:ext cx="2591872" cy="323969"/>
          </a:xfrm>
          <a:prstGeom prst="rect">
            <a:avLst/>
          </a:prstGeom>
          <a:noFill/>
          <a:ln/>
        </p:spPr>
        <p:txBody>
          <a:bodyPr wrap="none" lIns="0" tIns="0" rIns="0" bIns="0" rtlCol="0" anchor="t"/>
          <a:lstStyle/>
          <a:p>
            <a:pPr marL="0" indent="0" algn="l">
              <a:lnSpc>
                <a:spcPts val="2550"/>
              </a:lnSpc>
              <a:buNone/>
            </a:pPr>
            <a:r>
              <a:rPr lang="en-US" sz="2000" dirty="0">
                <a:solidFill>
                  <a:srgbClr val="091C53"/>
                </a:solidFill>
                <a:latin typeface="Instrument Sans Semi Bold" pitchFamily="34" charset="0"/>
                <a:ea typeface="Instrument Sans Semi Bold" pitchFamily="34" charset="-122"/>
                <a:cs typeface="Instrument Sans Semi Bold" pitchFamily="34" charset="-120"/>
              </a:rPr>
              <a:t>Dataset Details</a:t>
            </a:r>
            <a:endParaRPr lang="en-US" sz="2000" dirty="0"/>
          </a:p>
        </p:txBody>
      </p:sp>
      <p:sp>
        <p:nvSpPr>
          <p:cNvPr id="6" name="Shape 4"/>
          <p:cNvSpPr/>
          <p:nvPr/>
        </p:nvSpPr>
        <p:spPr>
          <a:xfrm>
            <a:off x="1038225" y="3189327"/>
            <a:ext cx="6066234" cy="1110258"/>
          </a:xfrm>
          <a:prstGeom prst="roundRect">
            <a:avLst>
              <a:gd name="adj" fmla="val 14007"/>
            </a:avLst>
          </a:prstGeom>
          <a:solidFill>
            <a:srgbClr val="FFFFFF"/>
          </a:solidFill>
          <a:ln w="22860">
            <a:solidFill>
              <a:srgbClr val="B4CCE3"/>
            </a:solidFill>
            <a:prstDash val="solid"/>
          </a:ln>
        </p:spPr>
      </p:sp>
      <p:sp>
        <p:nvSpPr>
          <p:cNvPr id="7" name="Shape 5"/>
          <p:cNvSpPr/>
          <p:nvPr/>
        </p:nvSpPr>
        <p:spPr>
          <a:xfrm>
            <a:off x="1061085" y="3212187"/>
            <a:ext cx="691158" cy="1064538"/>
          </a:xfrm>
          <a:prstGeom prst="roundRect">
            <a:avLst>
              <a:gd name="adj" fmla="val 18531"/>
            </a:avLst>
          </a:prstGeom>
          <a:solidFill>
            <a:srgbClr val="CEE6FD"/>
          </a:solidFill>
          <a:ln/>
        </p:spPr>
      </p:sp>
      <p:sp>
        <p:nvSpPr>
          <p:cNvPr id="8" name="Text 6"/>
          <p:cNvSpPr/>
          <p:nvPr/>
        </p:nvSpPr>
        <p:spPr>
          <a:xfrm>
            <a:off x="1277064" y="3582472"/>
            <a:ext cx="259080" cy="323969"/>
          </a:xfrm>
          <a:prstGeom prst="rect">
            <a:avLst/>
          </a:prstGeom>
          <a:noFill/>
          <a:ln/>
        </p:spPr>
        <p:txBody>
          <a:bodyPr wrap="none" lIns="0" tIns="0" rIns="0" bIns="0" rtlCol="0" anchor="t"/>
          <a:lstStyle/>
          <a:p>
            <a:pPr marL="0" indent="0" algn="l">
              <a:lnSpc>
                <a:spcPts val="20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1</a:t>
            </a:r>
            <a:endParaRPr lang="en-US" sz="2000" dirty="0"/>
          </a:p>
        </p:txBody>
      </p:sp>
      <p:sp>
        <p:nvSpPr>
          <p:cNvPr id="9" name="Text 7"/>
          <p:cNvSpPr/>
          <p:nvPr/>
        </p:nvSpPr>
        <p:spPr>
          <a:xfrm>
            <a:off x="1925003" y="3384947"/>
            <a:ext cx="2159794" cy="269915"/>
          </a:xfrm>
          <a:prstGeom prst="rect">
            <a:avLst/>
          </a:prstGeom>
          <a:noFill/>
          <a:ln/>
        </p:spPr>
        <p:txBody>
          <a:bodyPr wrap="none" lIns="0" tIns="0" rIns="0" bIns="0" rtlCol="0" anchor="t"/>
          <a:lstStyle/>
          <a:p>
            <a:pPr marL="0" indent="0" algn="l">
              <a:lnSpc>
                <a:spcPts val="2100"/>
              </a:lnSpc>
              <a:buNone/>
            </a:pPr>
            <a:r>
              <a:rPr lang="en-US" sz="1700" dirty="0">
                <a:solidFill>
                  <a:srgbClr val="1E3063"/>
                </a:solidFill>
                <a:latin typeface="Instrument Sans Semi Bold" pitchFamily="34" charset="0"/>
                <a:ea typeface="Instrument Sans Semi Bold" pitchFamily="34" charset="-122"/>
                <a:cs typeface="Instrument Sans Semi Bold" pitchFamily="34" charset="-120"/>
              </a:rPr>
              <a:t>Data Source</a:t>
            </a:r>
            <a:endParaRPr lang="en-US" sz="1700" dirty="0"/>
          </a:p>
        </p:txBody>
      </p:sp>
      <p:sp>
        <p:nvSpPr>
          <p:cNvPr id="10" name="Text 8"/>
          <p:cNvSpPr/>
          <p:nvPr/>
        </p:nvSpPr>
        <p:spPr>
          <a:xfrm>
            <a:off x="1925003" y="3827621"/>
            <a:ext cx="4983837" cy="276344"/>
          </a:xfrm>
          <a:prstGeom prst="rect">
            <a:avLst/>
          </a:prstGeom>
          <a:noFill/>
          <a:ln/>
        </p:spPr>
        <p:txBody>
          <a:bodyPr wrap="none" lIns="0" tIns="0" rIns="0" bIns="0" rtlCol="0" anchor="t"/>
          <a:lstStyle/>
          <a:p>
            <a:pPr marL="0" indent="0" algn="l">
              <a:lnSpc>
                <a:spcPts val="215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Synthetic engine sensor data.</a:t>
            </a:r>
            <a:endParaRPr lang="en-US" sz="1350" dirty="0"/>
          </a:p>
        </p:txBody>
      </p:sp>
      <p:sp>
        <p:nvSpPr>
          <p:cNvPr id="11" name="Shape 9"/>
          <p:cNvSpPr/>
          <p:nvPr/>
        </p:nvSpPr>
        <p:spPr>
          <a:xfrm>
            <a:off x="1038225" y="4472345"/>
            <a:ext cx="6066234" cy="1446967"/>
          </a:xfrm>
          <a:prstGeom prst="roundRect">
            <a:avLst>
              <a:gd name="adj" fmla="val 10748"/>
            </a:avLst>
          </a:prstGeom>
          <a:solidFill>
            <a:srgbClr val="FFFFFF"/>
          </a:solidFill>
          <a:ln w="22860">
            <a:solidFill>
              <a:srgbClr val="B4CCE3"/>
            </a:solidFill>
            <a:prstDash val="solid"/>
          </a:ln>
        </p:spPr>
      </p:sp>
      <p:sp>
        <p:nvSpPr>
          <p:cNvPr id="12" name="Shape 10"/>
          <p:cNvSpPr/>
          <p:nvPr/>
        </p:nvSpPr>
        <p:spPr>
          <a:xfrm>
            <a:off x="1061085" y="4495205"/>
            <a:ext cx="691158" cy="1401247"/>
          </a:xfrm>
          <a:prstGeom prst="roundRect">
            <a:avLst>
              <a:gd name="adj" fmla="val 18531"/>
            </a:avLst>
          </a:prstGeom>
          <a:solidFill>
            <a:srgbClr val="CEE6FD"/>
          </a:solidFill>
          <a:ln/>
        </p:spPr>
      </p:sp>
      <p:sp>
        <p:nvSpPr>
          <p:cNvPr id="13" name="Text 11"/>
          <p:cNvSpPr/>
          <p:nvPr/>
        </p:nvSpPr>
        <p:spPr>
          <a:xfrm>
            <a:off x="1277064" y="5033843"/>
            <a:ext cx="259080" cy="323969"/>
          </a:xfrm>
          <a:prstGeom prst="rect">
            <a:avLst/>
          </a:prstGeom>
          <a:noFill/>
          <a:ln/>
        </p:spPr>
        <p:txBody>
          <a:bodyPr wrap="none" lIns="0" tIns="0" rIns="0" bIns="0" rtlCol="0" anchor="t"/>
          <a:lstStyle/>
          <a:p>
            <a:pPr marL="0" indent="0" algn="l">
              <a:lnSpc>
                <a:spcPts val="20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2</a:t>
            </a:r>
            <a:endParaRPr lang="en-US" sz="2000" dirty="0"/>
          </a:p>
        </p:txBody>
      </p:sp>
      <p:sp>
        <p:nvSpPr>
          <p:cNvPr id="14" name="Text 12"/>
          <p:cNvSpPr/>
          <p:nvPr/>
        </p:nvSpPr>
        <p:spPr>
          <a:xfrm>
            <a:off x="1925003" y="4667964"/>
            <a:ext cx="2159794" cy="269915"/>
          </a:xfrm>
          <a:prstGeom prst="rect">
            <a:avLst/>
          </a:prstGeom>
          <a:noFill/>
          <a:ln/>
        </p:spPr>
        <p:txBody>
          <a:bodyPr wrap="none" lIns="0" tIns="0" rIns="0" bIns="0" rtlCol="0" anchor="t"/>
          <a:lstStyle/>
          <a:p>
            <a:pPr marL="0" indent="0" algn="l">
              <a:lnSpc>
                <a:spcPts val="2100"/>
              </a:lnSpc>
              <a:buNone/>
            </a:pPr>
            <a:r>
              <a:rPr lang="en-US" sz="1700" dirty="0">
                <a:solidFill>
                  <a:srgbClr val="1E3063"/>
                </a:solidFill>
                <a:latin typeface="Instrument Sans Semi Bold" pitchFamily="34" charset="0"/>
                <a:ea typeface="Instrument Sans Semi Bold" pitchFamily="34" charset="-122"/>
                <a:cs typeface="Instrument Sans Semi Bold" pitchFamily="34" charset="-120"/>
              </a:rPr>
              <a:t>Features</a:t>
            </a:r>
            <a:endParaRPr lang="en-US" sz="1700" dirty="0"/>
          </a:p>
        </p:txBody>
      </p:sp>
      <p:sp>
        <p:nvSpPr>
          <p:cNvPr id="15" name="Text 13"/>
          <p:cNvSpPr/>
          <p:nvPr/>
        </p:nvSpPr>
        <p:spPr>
          <a:xfrm>
            <a:off x="1925003" y="5110639"/>
            <a:ext cx="4983837" cy="2763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1E3063"/>
                </a:solidFill>
                <a:latin typeface="Instrument Sans Medium" pitchFamily="34" charset="0"/>
                <a:ea typeface="Instrument Sans Medium" pitchFamily="34" charset="-122"/>
                <a:cs typeface="Instrument Sans Medium" pitchFamily="34" charset="-120"/>
              </a:rPr>
              <a:t>X1: Sensor reading A (e.g., Pressure/RPM)</a:t>
            </a:r>
            <a:endParaRPr lang="en-US" sz="1350" dirty="0"/>
          </a:p>
        </p:txBody>
      </p:sp>
      <p:sp>
        <p:nvSpPr>
          <p:cNvPr id="16" name="Text 14"/>
          <p:cNvSpPr/>
          <p:nvPr/>
        </p:nvSpPr>
        <p:spPr>
          <a:xfrm>
            <a:off x="1925003" y="5447348"/>
            <a:ext cx="4983837" cy="2763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1E3063"/>
                </a:solidFill>
                <a:latin typeface="Instrument Sans Medium" pitchFamily="34" charset="0"/>
                <a:ea typeface="Instrument Sans Medium" pitchFamily="34" charset="-122"/>
                <a:cs typeface="Instrument Sans Medium" pitchFamily="34" charset="-120"/>
              </a:rPr>
              <a:t>X2: Sensor reading B (e.g., Temperature/Vibration)</a:t>
            </a:r>
            <a:endParaRPr lang="en-US" sz="1350" dirty="0"/>
          </a:p>
        </p:txBody>
      </p:sp>
      <p:sp>
        <p:nvSpPr>
          <p:cNvPr id="17" name="Shape 15"/>
          <p:cNvSpPr/>
          <p:nvPr/>
        </p:nvSpPr>
        <p:spPr>
          <a:xfrm>
            <a:off x="1038225" y="6092071"/>
            <a:ext cx="6066234" cy="1110258"/>
          </a:xfrm>
          <a:prstGeom prst="roundRect">
            <a:avLst>
              <a:gd name="adj" fmla="val 14007"/>
            </a:avLst>
          </a:prstGeom>
          <a:solidFill>
            <a:srgbClr val="FFFFFF"/>
          </a:solidFill>
          <a:ln w="22860">
            <a:solidFill>
              <a:srgbClr val="B4CCE3"/>
            </a:solidFill>
            <a:prstDash val="solid"/>
          </a:ln>
        </p:spPr>
      </p:sp>
      <p:sp>
        <p:nvSpPr>
          <p:cNvPr id="18" name="Shape 16"/>
          <p:cNvSpPr/>
          <p:nvPr/>
        </p:nvSpPr>
        <p:spPr>
          <a:xfrm>
            <a:off x="1061085" y="6114931"/>
            <a:ext cx="691158" cy="1064538"/>
          </a:xfrm>
          <a:prstGeom prst="roundRect">
            <a:avLst>
              <a:gd name="adj" fmla="val 18531"/>
            </a:avLst>
          </a:prstGeom>
          <a:solidFill>
            <a:srgbClr val="CEE6FD"/>
          </a:solidFill>
          <a:ln/>
        </p:spPr>
      </p:sp>
      <p:sp>
        <p:nvSpPr>
          <p:cNvPr id="19" name="Text 17"/>
          <p:cNvSpPr/>
          <p:nvPr/>
        </p:nvSpPr>
        <p:spPr>
          <a:xfrm>
            <a:off x="1277064" y="6485215"/>
            <a:ext cx="259080" cy="323969"/>
          </a:xfrm>
          <a:prstGeom prst="rect">
            <a:avLst/>
          </a:prstGeom>
          <a:noFill/>
          <a:ln/>
        </p:spPr>
        <p:txBody>
          <a:bodyPr wrap="none" lIns="0" tIns="0" rIns="0" bIns="0" rtlCol="0" anchor="t"/>
          <a:lstStyle/>
          <a:p>
            <a:pPr marL="0" indent="0" algn="l">
              <a:lnSpc>
                <a:spcPts val="20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3</a:t>
            </a:r>
            <a:endParaRPr lang="en-US" sz="2000" dirty="0"/>
          </a:p>
        </p:txBody>
      </p:sp>
      <p:sp>
        <p:nvSpPr>
          <p:cNvPr id="20" name="Text 18"/>
          <p:cNvSpPr/>
          <p:nvPr/>
        </p:nvSpPr>
        <p:spPr>
          <a:xfrm>
            <a:off x="1925003" y="6287691"/>
            <a:ext cx="2159794" cy="269915"/>
          </a:xfrm>
          <a:prstGeom prst="rect">
            <a:avLst/>
          </a:prstGeom>
          <a:noFill/>
          <a:ln/>
        </p:spPr>
        <p:txBody>
          <a:bodyPr wrap="none" lIns="0" tIns="0" rIns="0" bIns="0" rtlCol="0" anchor="t"/>
          <a:lstStyle/>
          <a:p>
            <a:pPr marL="0" indent="0" algn="l">
              <a:lnSpc>
                <a:spcPts val="2100"/>
              </a:lnSpc>
              <a:buNone/>
            </a:pPr>
            <a:r>
              <a:rPr lang="en-US" sz="1700" dirty="0">
                <a:solidFill>
                  <a:srgbClr val="1E3063"/>
                </a:solidFill>
                <a:latin typeface="Instrument Sans Semi Bold" pitchFamily="34" charset="0"/>
                <a:ea typeface="Instrument Sans Semi Bold" pitchFamily="34" charset="-122"/>
                <a:cs typeface="Instrument Sans Semi Bold" pitchFamily="34" charset="-120"/>
              </a:rPr>
              <a:t>Target Label</a:t>
            </a:r>
            <a:endParaRPr lang="en-US" sz="1700" dirty="0"/>
          </a:p>
        </p:txBody>
      </p:sp>
      <p:sp>
        <p:nvSpPr>
          <p:cNvPr id="21" name="Text 19"/>
          <p:cNvSpPr/>
          <p:nvPr/>
        </p:nvSpPr>
        <p:spPr>
          <a:xfrm>
            <a:off x="1925003" y="6730365"/>
            <a:ext cx="4983837" cy="276344"/>
          </a:xfrm>
          <a:prstGeom prst="rect">
            <a:avLst/>
          </a:prstGeom>
          <a:noFill/>
          <a:ln/>
        </p:spPr>
        <p:txBody>
          <a:bodyPr wrap="none" lIns="0" tIns="0" rIns="0" bIns="0" rtlCol="0" anchor="t"/>
          <a:lstStyle/>
          <a:p>
            <a:pPr marL="0" indent="0" algn="l">
              <a:lnSpc>
                <a:spcPts val="215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Binary Classification ("Pass" or "Fail").</a:t>
            </a:r>
            <a:endParaRPr lang="en-US" sz="1350" dirty="0"/>
          </a:p>
        </p:txBody>
      </p:sp>
      <p:sp>
        <p:nvSpPr>
          <p:cNvPr id="22" name="Text 20"/>
          <p:cNvSpPr/>
          <p:nvPr/>
        </p:nvSpPr>
        <p:spPr>
          <a:xfrm>
            <a:off x="7533561" y="2671048"/>
            <a:ext cx="3285649" cy="323969"/>
          </a:xfrm>
          <a:prstGeom prst="rect">
            <a:avLst/>
          </a:prstGeom>
          <a:noFill/>
          <a:ln/>
        </p:spPr>
        <p:txBody>
          <a:bodyPr wrap="none" lIns="0" tIns="0" rIns="0" bIns="0" rtlCol="0" anchor="t"/>
          <a:lstStyle/>
          <a:p>
            <a:pPr marL="0" indent="0" algn="l">
              <a:lnSpc>
                <a:spcPts val="2550"/>
              </a:lnSpc>
              <a:buNone/>
            </a:pPr>
            <a:r>
              <a:rPr lang="en-US" sz="2000" dirty="0">
                <a:solidFill>
                  <a:srgbClr val="091C53"/>
                </a:solidFill>
                <a:latin typeface="Instrument Sans Semi Bold" pitchFamily="34" charset="0"/>
                <a:ea typeface="Instrument Sans Semi Bold" pitchFamily="34" charset="-122"/>
                <a:cs typeface="Instrument Sans Semi Bold" pitchFamily="34" charset="-120"/>
              </a:rPr>
              <a:t>Data Distribution Overview</a:t>
            </a:r>
            <a:endParaRPr lang="en-US" sz="2000" dirty="0"/>
          </a:p>
        </p:txBody>
      </p:sp>
      <p:sp>
        <p:nvSpPr>
          <p:cNvPr id="23" name="Text 21"/>
          <p:cNvSpPr/>
          <p:nvPr/>
        </p:nvSpPr>
        <p:spPr>
          <a:xfrm>
            <a:off x="7533561" y="3167777"/>
            <a:ext cx="6066234" cy="552688"/>
          </a:xfrm>
          <a:prstGeom prst="rect">
            <a:avLst/>
          </a:prstGeom>
          <a:noFill/>
          <a:ln/>
        </p:spPr>
        <p:txBody>
          <a:bodyPr wrap="square" lIns="0" tIns="0" rIns="0" bIns="0" rtlCol="0" anchor="t"/>
          <a:lstStyle/>
          <a:p>
            <a:pPr marL="0" indent="0" algn="l">
              <a:lnSpc>
                <a:spcPts val="215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The diagram below visualizes how "Pass" and "Fail" samples are distributed based on their X1 and X2 feature values.</a:t>
            </a:r>
            <a:endParaRPr lang="en-US" sz="1350" dirty="0"/>
          </a:p>
        </p:txBody>
      </p:sp>
      <p:pic>
        <p:nvPicPr>
          <p:cNvPr id="24" name="Image 0" descr="preencoded.png"/>
          <p:cNvPicPr>
            <a:picLocks noChangeAspect="1"/>
          </p:cNvPicPr>
          <p:nvPr/>
        </p:nvPicPr>
        <p:blipFill>
          <a:blip r:embed="rId3"/>
          <a:stretch>
            <a:fillRect/>
          </a:stretch>
        </p:blipFill>
        <p:spPr>
          <a:xfrm>
            <a:off x="7533561" y="3965793"/>
            <a:ext cx="6066234" cy="2655808"/>
          </a:xfrm>
          <a:prstGeom prst="rect">
            <a:avLst/>
          </a:prstGeom>
        </p:spPr>
      </p:pic>
      <p:sp>
        <p:nvSpPr>
          <p:cNvPr id="25" name="Text 22"/>
          <p:cNvSpPr/>
          <p:nvPr/>
        </p:nvSpPr>
        <p:spPr>
          <a:xfrm>
            <a:off x="9569952" y="5177174"/>
            <a:ext cx="711462" cy="330741"/>
          </a:xfrm>
          <a:prstGeom prst="rect">
            <a:avLst/>
          </a:prstGeom>
          <a:noFill/>
          <a:ln/>
        </p:spPr>
        <p:txBody>
          <a:bodyPr wrap="square" lIns="0" tIns="0" rIns="0" bIns="0" rtlCol="0" anchor="t"/>
          <a:lstStyle/>
          <a:p>
            <a:pPr marL="0" indent="0" algn="ctr">
              <a:lnSpc>
                <a:spcPts val="1650"/>
              </a:lnSpc>
              <a:buNone/>
            </a:pPr>
            <a:r>
              <a:rPr lang="en-US" sz="1350" dirty="0">
                <a:solidFill>
                  <a:srgbClr val="000000"/>
                </a:solidFill>
                <a:latin typeface="Instrument Sans Semi Bold" pitchFamily="34" charset="0"/>
                <a:ea typeface="Instrument Sans Semi Bold" pitchFamily="34" charset="-122"/>
                <a:cs typeface="Instrument Sans Semi Bold" pitchFamily="34" charset="-120"/>
              </a:rPr>
              <a:t>Pass (High)</a:t>
            </a:r>
            <a:endParaRPr lang="en-US" sz="1350" dirty="0"/>
          </a:p>
        </p:txBody>
      </p:sp>
      <p:sp>
        <p:nvSpPr>
          <p:cNvPr id="26" name="Text 23"/>
          <p:cNvSpPr/>
          <p:nvPr/>
        </p:nvSpPr>
        <p:spPr>
          <a:xfrm>
            <a:off x="10916437" y="5259859"/>
            <a:ext cx="711461" cy="165370"/>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Instrument Sans Semi Bold" pitchFamily="34" charset="0"/>
                <a:ea typeface="Instrument Sans Semi Bold" pitchFamily="34" charset="-122"/>
                <a:cs typeface="Instrument Sans Semi Bold" pitchFamily="34" charset="-120"/>
              </a:rPr>
              <a:t>Fail (Low)</a:t>
            </a:r>
            <a:endParaRPr lang="en-US" sz="1350" dirty="0"/>
          </a:p>
        </p:txBody>
      </p:sp>
      <p:sp>
        <p:nvSpPr>
          <p:cNvPr id="27" name="Text 24"/>
          <p:cNvSpPr/>
          <p:nvPr/>
        </p:nvSpPr>
        <p:spPr>
          <a:xfrm>
            <a:off x="12157176" y="6058507"/>
            <a:ext cx="1293566" cy="132297"/>
          </a:xfrm>
          <a:prstGeom prst="rect">
            <a:avLst/>
          </a:prstGeom>
          <a:noFill/>
          <a:ln/>
        </p:spPr>
        <p:txBody>
          <a:bodyPr wrap="none" lIns="0" tIns="0" rIns="0" bIns="0" rtlCol="0" anchor="t"/>
          <a:lstStyle/>
          <a:p>
            <a:pPr marL="0" indent="0" algn="l">
              <a:lnSpc>
                <a:spcPts val="13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X1 &amp; X2 ≈ 20</a:t>
            </a:r>
            <a:endParaRPr lang="en-US" sz="1050" dirty="0"/>
          </a:p>
        </p:txBody>
      </p:sp>
      <p:pic>
        <p:nvPicPr>
          <p:cNvPr id="2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05763" y="6043348"/>
            <a:ext cx="162891" cy="162891"/>
          </a:xfrm>
          <a:prstGeom prst="rect">
            <a:avLst/>
          </a:prstGeom>
        </p:spPr>
      </p:pic>
      <p:sp>
        <p:nvSpPr>
          <p:cNvPr id="29" name="Text 25"/>
          <p:cNvSpPr/>
          <p:nvPr/>
        </p:nvSpPr>
        <p:spPr>
          <a:xfrm>
            <a:off x="12133656" y="4479769"/>
            <a:ext cx="1322966" cy="132297"/>
          </a:xfrm>
          <a:prstGeom prst="rect">
            <a:avLst/>
          </a:prstGeom>
          <a:noFill/>
          <a:ln/>
        </p:spPr>
        <p:txBody>
          <a:bodyPr wrap="none" lIns="0" tIns="0" rIns="0" bIns="0" rtlCol="0" anchor="t"/>
          <a:lstStyle/>
          <a:p>
            <a:pPr marL="0" indent="0" algn="l">
              <a:lnSpc>
                <a:spcPts val="13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Red cluster</a:t>
            </a:r>
            <a:endParaRPr lang="en-US" sz="1050" dirty="0"/>
          </a:p>
        </p:txBody>
      </p:sp>
      <p:pic>
        <p:nvPicPr>
          <p:cNvPr id="3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09530" y="4451656"/>
            <a:ext cx="164911" cy="164911"/>
          </a:xfrm>
          <a:prstGeom prst="rect">
            <a:avLst/>
          </a:prstGeom>
        </p:spPr>
      </p:pic>
      <p:sp>
        <p:nvSpPr>
          <p:cNvPr id="31" name="Text 26"/>
          <p:cNvSpPr/>
          <p:nvPr/>
        </p:nvSpPr>
        <p:spPr>
          <a:xfrm>
            <a:off x="7759052" y="6046748"/>
            <a:ext cx="1287686" cy="132296"/>
          </a:xfrm>
          <a:prstGeom prst="rect">
            <a:avLst/>
          </a:prstGeom>
          <a:noFill/>
          <a:ln/>
        </p:spPr>
        <p:txBody>
          <a:bodyPr wrap="none" lIns="0" tIns="0" rIns="0" bIns="0" rtlCol="0" anchor="t"/>
          <a:lstStyle/>
          <a:p>
            <a:pPr marL="0" indent="0" algn="r">
              <a:lnSpc>
                <a:spcPts val="13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X1 &amp; X2 ≈ 50–60</a:t>
            </a:r>
            <a:endParaRPr lang="en-US" sz="1050" dirty="0"/>
          </a:p>
        </p:txBody>
      </p:sp>
      <p:pic>
        <p:nvPicPr>
          <p:cNvPr id="3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1571" y="6054832"/>
            <a:ext cx="162891" cy="162891"/>
          </a:xfrm>
          <a:prstGeom prst="rect">
            <a:avLst/>
          </a:prstGeom>
        </p:spPr>
      </p:pic>
      <p:sp>
        <p:nvSpPr>
          <p:cNvPr id="33" name="Text 27"/>
          <p:cNvSpPr/>
          <p:nvPr/>
        </p:nvSpPr>
        <p:spPr>
          <a:xfrm>
            <a:off x="7729653" y="4479769"/>
            <a:ext cx="1322965" cy="132297"/>
          </a:xfrm>
          <a:prstGeom prst="rect">
            <a:avLst/>
          </a:prstGeom>
          <a:noFill/>
          <a:ln/>
        </p:spPr>
        <p:txBody>
          <a:bodyPr wrap="none" lIns="0" tIns="0" rIns="0" bIns="0" rtlCol="0" anchor="t"/>
          <a:lstStyle/>
          <a:p>
            <a:pPr marL="0" indent="0" algn="r">
              <a:lnSpc>
                <a:spcPts val="13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Green cluster</a:t>
            </a:r>
            <a:endParaRPr lang="en-US" sz="1050" dirty="0"/>
          </a:p>
        </p:txBody>
      </p:sp>
      <p:pic>
        <p:nvPicPr>
          <p:cNvPr id="3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1451" y="4452667"/>
            <a:ext cx="162890" cy="162890"/>
          </a:xfrm>
          <a:prstGeom prst="rect">
            <a:avLst/>
          </a:prstGeom>
        </p:spPr>
      </p:pic>
      <p:sp>
        <p:nvSpPr>
          <p:cNvPr id="35" name="Text 28"/>
          <p:cNvSpPr/>
          <p:nvPr/>
        </p:nvSpPr>
        <p:spPr>
          <a:xfrm>
            <a:off x="7533561" y="6764893"/>
            <a:ext cx="6066234" cy="552688"/>
          </a:xfrm>
          <a:prstGeom prst="rect">
            <a:avLst/>
          </a:prstGeom>
          <a:noFill/>
          <a:ln/>
        </p:spPr>
        <p:txBody>
          <a:bodyPr wrap="square" lIns="0" tIns="0" rIns="0" bIns="0" rtlCol="0" anchor="t"/>
          <a:lstStyle/>
          <a:p>
            <a:pPr marL="0" indent="0" algn="l">
              <a:lnSpc>
                <a:spcPts val="215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As shown, "Pass" samples typically exhibit higher feature values, while "Fail" samples are characterized by lower feature values.</a:t>
            </a:r>
            <a:endParaRPr lang="en-US" sz="1350" dirty="0"/>
          </a:p>
        </p:txBody>
      </p:sp>
      <p:sp>
        <p:nvSpPr>
          <p:cNvPr id="36" name="Text 29"/>
          <p:cNvSpPr/>
          <p:nvPr/>
        </p:nvSpPr>
        <p:spPr>
          <a:xfrm>
            <a:off x="571738" y="7687270"/>
            <a:ext cx="1342430" cy="193477"/>
          </a:xfrm>
          <a:prstGeom prst="rect">
            <a:avLst/>
          </a:prstGeom>
          <a:noFill/>
          <a:ln/>
        </p:spPr>
        <p:txBody>
          <a:bodyPr wrap="none" lIns="0" tIns="0" rIns="0" bIns="0" rtlCol="0" anchor="t"/>
          <a:lstStyle/>
          <a:p>
            <a:pPr marL="0" indent="0" algn="l">
              <a:lnSpc>
                <a:spcPts val="1500"/>
              </a:lnSpc>
              <a:buNone/>
            </a:pPr>
            <a:endParaRPr lang="en-US" sz="950" dirty="0"/>
          </a:p>
        </p:txBody>
      </p:sp>
      <p:sp>
        <p:nvSpPr>
          <p:cNvPr id="37" name="Text 30"/>
          <p:cNvSpPr/>
          <p:nvPr/>
        </p:nvSpPr>
        <p:spPr>
          <a:xfrm>
            <a:off x="13826847" y="7687270"/>
            <a:ext cx="231815" cy="193477"/>
          </a:xfrm>
          <a:prstGeom prst="rect">
            <a:avLst/>
          </a:prstGeom>
          <a:noFill/>
          <a:ln/>
        </p:spPr>
        <p:txBody>
          <a:bodyPr wrap="none" lIns="0" tIns="0" rIns="0" bIns="0" rtlCol="0" anchor="t"/>
          <a:lstStyle/>
          <a:p>
            <a:pPr marL="0" indent="0" algn="r">
              <a:lnSpc>
                <a:spcPts val="1500"/>
              </a:lnSpc>
              <a:buNone/>
            </a:pPr>
            <a:r>
              <a:rPr lang="en-US" sz="950" dirty="0">
                <a:solidFill>
                  <a:srgbClr val="1E3063"/>
                </a:solidFill>
                <a:latin typeface="Instrument Sans Medium" pitchFamily="34" charset="0"/>
                <a:ea typeface="Instrument Sans Medium" pitchFamily="34" charset="-122"/>
                <a:cs typeface="Instrument Sans Medium" pitchFamily="34" charset="-120"/>
              </a:rPr>
              <a:t>3</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578482" y="356235"/>
            <a:ext cx="13763387" cy="7761803"/>
          </a:xfrm>
          <a:prstGeom prst="roundRect">
            <a:avLst>
              <a:gd name="adj" fmla="val 1979"/>
            </a:avLst>
          </a:prstGeom>
          <a:solidFill>
            <a:srgbClr val="FFFFFF"/>
          </a:solidFill>
          <a:ln w="7620">
            <a:solidFill>
              <a:srgbClr val="BBD9F5"/>
            </a:solidFill>
            <a:prstDash val="solid"/>
          </a:ln>
          <a:effectLst>
            <a:outerShdw dist="41910" dir="2700000" algn="bl" rotWithShape="0">
              <a:srgbClr val="BBD9F5">
                <a:alpha val="100000"/>
              </a:srgbClr>
            </a:outerShdw>
          </a:effectLst>
        </p:spPr>
      </p:sp>
      <p:sp>
        <p:nvSpPr>
          <p:cNvPr id="3" name="Text 1"/>
          <p:cNvSpPr/>
          <p:nvPr/>
        </p:nvSpPr>
        <p:spPr>
          <a:xfrm>
            <a:off x="806887" y="627817"/>
            <a:ext cx="5679758" cy="333375"/>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Exploratory Data Analysis: Linear Separability</a:t>
            </a:r>
            <a:endParaRPr lang="en-US" sz="2100" dirty="0"/>
          </a:p>
        </p:txBody>
      </p:sp>
      <p:sp>
        <p:nvSpPr>
          <p:cNvPr id="4" name="Shape 2"/>
          <p:cNvSpPr/>
          <p:nvPr/>
        </p:nvSpPr>
        <p:spPr>
          <a:xfrm>
            <a:off x="806887" y="1174552"/>
            <a:ext cx="240030" cy="240030"/>
          </a:xfrm>
          <a:prstGeom prst="roundRect">
            <a:avLst>
              <a:gd name="adj" fmla="val 40005"/>
            </a:avLst>
          </a:prstGeom>
          <a:solidFill>
            <a:srgbClr val="CEE6FD"/>
          </a:solidFill>
          <a:ln/>
        </p:spPr>
      </p:sp>
      <p:sp>
        <p:nvSpPr>
          <p:cNvPr id="5" name="Text 3"/>
          <p:cNvSpPr/>
          <p:nvPr/>
        </p:nvSpPr>
        <p:spPr>
          <a:xfrm>
            <a:off x="1153597" y="1211223"/>
            <a:ext cx="1471136"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Visualizing the Clusters</a:t>
            </a:r>
            <a:endParaRPr lang="en-US" sz="1050" dirty="0"/>
          </a:p>
        </p:txBody>
      </p:sp>
      <p:sp>
        <p:nvSpPr>
          <p:cNvPr id="6" name="Text 4"/>
          <p:cNvSpPr/>
          <p:nvPr/>
        </p:nvSpPr>
        <p:spPr>
          <a:xfrm>
            <a:off x="1153597" y="1441847"/>
            <a:ext cx="6094928"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A scatter plot of X1 vs X2 reveals two distinct, well-separated clusters.</a:t>
            </a:r>
            <a:endParaRPr lang="en-US" sz="800" dirty="0"/>
          </a:p>
        </p:txBody>
      </p:sp>
      <p:sp>
        <p:nvSpPr>
          <p:cNvPr id="7" name="Shape 5"/>
          <p:cNvSpPr/>
          <p:nvPr/>
        </p:nvSpPr>
        <p:spPr>
          <a:xfrm>
            <a:off x="7381875" y="1174552"/>
            <a:ext cx="240030" cy="240030"/>
          </a:xfrm>
          <a:prstGeom prst="roundRect">
            <a:avLst>
              <a:gd name="adj" fmla="val 40005"/>
            </a:avLst>
          </a:prstGeom>
          <a:solidFill>
            <a:srgbClr val="CEE6FD"/>
          </a:solidFill>
          <a:ln/>
        </p:spPr>
      </p:sp>
      <p:sp>
        <p:nvSpPr>
          <p:cNvPr id="8" name="Text 6"/>
          <p:cNvSpPr/>
          <p:nvPr/>
        </p:nvSpPr>
        <p:spPr>
          <a:xfrm>
            <a:off x="7728585" y="1211223"/>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Linear Separability</a:t>
            </a:r>
            <a:endParaRPr lang="en-US" sz="1050" dirty="0"/>
          </a:p>
        </p:txBody>
      </p:sp>
      <p:sp>
        <p:nvSpPr>
          <p:cNvPr id="9" name="Text 7"/>
          <p:cNvSpPr/>
          <p:nvPr/>
        </p:nvSpPr>
        <p:spPr>
          <a:xfrm>
            <a:off x="7728585" y="1441847"/>
            <a:ext cx="6094928" cy="511850"/>
          </a:xfrm>
          <a:prstGeom prst="rect">
            <a:avLst/>
          </a:prstGeom>
          <a:noFill/>
          <a:ln/>
        </p:spPr>
        <p:txBody>
          <a:bodyPr wrap="squar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There is a clear gap between the "Pass" (Green) and "Fail" (Red) data points. This indicates that a simple Linear Classifier (like a Perceptron) is the ideal candidate for this problem, as a straight line can perfectly separate the two groups without needing complex non-linear algorithms.</a:t>
            </a:r>
            <a:endParaRPr lang="en-US" sz="800" dirty="0"/>
          </a:p>
        </p:txBody>
      </p:sp>
      <p:pic>
        <p:nvPicPr>
          <p:cNvPr id="10" name="Image 0" descr="preencoded.png"/>
          <p:cNvPicPr>
            <a:picLocks noChangeAspect="1"/>
          </p:cNvPicPr>
          <p:nvPr/>
        </p:nvPicPr>
        <p:blipFill>
          <a:blip r:embed="rId3"/>
          <a:stretch>
            <a:fillRect/>
          </a:stretch>
        </p:blipFill>
        <p:spPr>
          <a:xfrm>
            <a:off x="806887" y="2073712"/>
            <a:ext cx="8108633" cy="5547955"/>
          </a:xfrm>
          <a:prstGeom prst="rect">
            <a:avLst/>
          </a:prstGeom>
        </p:spPr>
      </p:pic>
      <p:sp>
        <p:nvSpPr>
          <p:cNvPr id="11" name="Text 8"/>
          <p:cNvSpPr/>
          <p:nvPr/>
        </p:nvSpPr>
        <p:spPr>
          <a:xfrm>
            <a:off x="518755" y="7753945"/>
            <a:ext cx="829151" cy="119420"/>
          </a:xfrm>
          <a:prstGeom prst="rect">
            <a:avLst/>
          </a:prstGeom>
          <a:noFill/>
          <a:ln/>
        </p:spPr>
        <p:txBody>
          <a:bodyPr wrap="none" lIns="0" tIns="0" rIns="0" bIns="0" rtlCol="0" anchor="t"/>
          <a:lstStyle/>
          <a:p>
            <a:pPr marL="0" indent="0" algn="l">
              <a:lnSpc>
                <a:spcPts val="900"/>
              </a:lnSpc>
              <a:buNone/>
            </a:pPr>
            <a:endParaRPr lang="en-US" sz="550" dirty="0"/>
          </a:p>
        </p:txBody>
      </p:sp>
      <p:sp>
        <p:nvSpPr>
          <p:cNvPr id="12" name="Text 9"/>
          <p:cNvSpPr/>
          <p:nvPr/>
        </p:nvSpPr>
        <p:spPr>
          <a:xfrm>
            <a:off x="13966269" y="7753945"/>
            <a:ext cx="145375" cy="119420"/>
          </a:xfrm>
          <a:prstGeom prst="rect">
            <a:avLst/>
          </a:prstGeom>
          <a:noFill/>
          <a:ln/>
        </p:spPr>
        <p:txBody>
          <a:bodyPr wrap="none" lIns="0" tIns="0" rIns="0" bIns="0" rtlCol="0" anchor="t"/>
          <a:lstStyle/>
          <a:p>
            <a:pPr marL="0" indent="0" algn="r">
              <a:lnSpc>
                <a:spcPts val="900"/>
              </a:lnSpc>
              <a:buNone/>
            </a:pPr>
            <a:r>
              <a:rPr lang="en-US" sz="550" dirty="0">
                <a:solidFill>
                  <a:srgbClr val="1E3063"/>
                </a:solidFill>
                <a:latin typeface="Instrument Sans Medium" pitchFamily="34" charset="0"/>
                <a:ea typeface="Instrument Sans Medium" pitchFamily="34" charset="-122"/>
                <a:cs typeface="Instrument Sans Medium" pitchFamily="34" charset="-120"/>
              </a:rPr>
              <a:t>4</a:t>
            </a:r>
            <a:endParaRPr lang="en-US" sz="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518755" y="111562"/>
            <a:ext cx="13763387" cy="8510111"/>
          </a:xfrm>
          <a:prstGeom prst="roundRect">
            <a:avLst>
              <a:gd name="adj" fmla="val 1805"/>
            </a:avLst>
          </a:prstGeom>
          <a:solidFill>
            <a:srgbClr val="FFFFFF"/>
          </a:solidFill>
          <a:ln w="7620">
            <a:solidFill>
              <a:srgbClr val="BBD9F5"/>
            </a:solidFill>
            <a:prstDash val="solid"/>
          </a:ln>
          <a:effectLst>
            <a:outerShdw dist="41910" dir="2700000" algn="bl" rotWithShape="0">
              <a:srgbClr val="BBD9F5">
                <a:alpha val="100000"/>
              </a:srgbClr>
            </a:outerShdw>
          </a:effectLst>
        </p:spPr>
      </p:sp>
      <p:sp>
        <p:nvSpPr>
          <p:cNvPr id="3" name="Text 1"/>
          <p:cNvSpPr/>
          <p:nvPr/>
        </p:nvSpPr>
        <p:spPr>
          <a:xfrm>
            <a:off x="806887" y="627817"/>
            <a:ext cx="3486864" cy="333375"/>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Model Building &amp; Evaluation</a:t>
            </a:r>
            <a:endParaRPr lang="en-US" sz="2100" dirty="0"/>
          </a:p>
        </p:txBody>
      </p:sp>
      <p:sp>
        <p:nvSpPr>
          <p:cNvPr id="4" name="Text 2"/>
          <p:cNvSpPr/>
          <p:nvPr/>
        </p:nvSpPr>
        <p:spPr>
          <a:xfrm>
            <a:off x="806887" y="1003816"/>
            <a:ext cx="3443883" cy="200025"/>
          </a:xfrm>
          <a:prstGeom prst="rect">
            <a:avLst/>
          </a:prstGeom>
          <a:noFill/>
          <a:ln/>
        </p:spPr>
        <p:txBody>
          <a:bodyPr wrap="none" lIns="0" tIns="0" rIns="0" bIns="0" rtlCol="0" anchor="t"/>
          <a:lstStyle/>
          <a:p>
            <a:pPr marL="0" indent="0" algn="l">
              <a:lnSpc>
                <a:spcPts val="155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Perceptron Classifier: Training &amp; Performance</a:t>
            </a:r>
            <a:endParaRPr lang="en-US" sz="1250" dirty="0"/>
          </a:p>
        </p:txBody>
      </p:sp>
      <p:sp>
        <p:nvSpPr>
          <p:cNvPr id="5" name="Shape 3"/>
          <p:cNvSpPr/>
          <p:nvPr/>
        </p:nvSpPr>
        <p:spPr>
          <a:xfrm>
            <a:off x="806887" y="1683901"/>
            <a:ext cx="4267676" cy="1018103"/>
          </a:xfrm>
          <a:prstGeom prst="roundRect">
            <a:avLst>
              <a:gd name="adj" fmla="val 9432"/>
            </a:avLst>
          </a:prstGeom>
          <a:solidFill>
            <a:srgbClr val="FFFFFF"/>
          </a:solidFill>
          <a:ln w="15240">
            <a:solidFill>
              <a:srgbClr val="B4CCE3"/>
            </a:solidFill>
            <a:prstDash val="solid"/>
          </a:ln>
        </p:spPr>
      </p:sp>
      <p:sp>
        <p:nvSpPr>
          <p:cNvPr id="6" name="Shape 4"/>
          <p:cNvSpPr/>
          <p:nvPr/>
        </p:nvSpPr>
        <p:spPr>
          <a:xfrm>
            <a:off x="822127" y="1699141"/>
            <a:ext cx="4237196" cy="106680"/>
          </a:xfrm>
          <a:prstGeom prst="roundRect">
            <a:avLst>
              <a:gd name="adj" fmla="val 72868"/>
            </a:avLst>
          </a:prstGeom>
          <a:solidFill>
            <a:srgbClr val="CEE6FD"/>
          </a:solidFill>
          <a:ln/>
        </p:spPr>
      </p:sp>
      <p:sp>
        <p:nvSpPr>
          <p:cNvPr id="7" name="Text 5"/>
          <p:cNvSpPr/>
          <p:nvPr/>
        </p:nvSpPr>
        <p:spPr>
          <a:xfrm>
            <a:off x="928807" y="1912501"/>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Algorithm Used</a:t>
            </a:r>
            <a:endParaRPr lang="en-US" sz="1050" dirty="0"/>
          </a:p>
        </p:txBody>
      </p:sp>
      <p:sp>
        <p:nvSpPr>
          <p:cNvPr id="8" name="Text 6"/>
          <p:cNvSpPr/>
          <p:nvPr/>
        </p:nvSpPr>
        <p:spPr>
          <a:xfrm>
            <a:off x="928807" y="2143125"/>
            <a:ext cx="4023836" cy="341233"/>
          </a:xfrm>
          <a:prstGeom prst="rect">
            <a:avLst/>
          </a:prstGeom>
          <a:noFill/>
          <a:ln/>
        </p:spPr>
        <p:txBody>
          <a:bodyPr wrap="squar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Custom-built Perceptron Classifier (coded from scratch, no libraries like Scikit-Learn used for the logic).</a:t>
            </a:r>
            <a:endParaRPr lang="en-US" sz="800" dirty="0"/>
          </a:p>
        </p:txBody>
      </p:sp>
      <p:sp>
        <p:nvSpPr>
          <p:cNvPr id="9" name="Shape 7"/>
          <p:cNvSpPr/>
          <p:nvPr/>
        </p:nvSpPr>
        <p:spPr>
          <a:xfrm>
            <a:off x="5181243" y="1523881"/>
            <a:ext cx="4267795" cy="1178123"/>
          </a:xfrm>
          <a:prstGeom prst="roundRect">
            <a:avLst>
              <a:gd name="adj" fmla="val 8151"/>
            </a:avLst>
          </a:prstGeom>
          <a:solidFill>
            <a:srgbClr val="FFFFFF"/>
          </a:solidFill>
          <a:ln w="15240">
            <a:solidFill>
              <a:srgbClr val="B4CCE3"/>
            </a:solidFill>
            <a:prstDash val="solid"/>
          </a:ln>
        </p:spPr>
      </p:sp>
      <p:sp>
        <p:nvSpPr>
          <p:cNvPr id="10" name="Shape 8"/>
          <p:cNvSpPr/>
          <p:nvPr/>
        </p:nvSpPr>
        <p:spPr>
          <a:xfrm>
            <a:off x="5196483" y="1539121"/>
            <a:ext cx="4237315" cy="106680"/>
          </a:xfrm>
          <a:prstGeom prst="roundRect">
            <a:avLst>
              <a:gd name="adj" fmla="val 72868"/>
            </a:avLst>
          </a:prstGeom>
          <a:solidFill>
            <a:srgbClr val="CEE6FD"/>
          </a:solidFill>
          <a:ln/>
        </p:spPr>
      </p:sp>
      <p:sp>
        <p:nvSpPr>
          <p:cNvPr id="11" name="Text 9"/>
          <p:cNvSpPr/>
          <p:nvPr/>
        </p:nvSpPr>
        <p:spPr>
          <a:xfrm>
            <a:off x="5303163" y="1752481"/>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Training Process</a:t>
            </a:r>
            <a:endParaRPr lang="en-US" sz="1050" dirty="0"/>
          </a:p>
        </p:txBody>
      </p:sp>
      <p:sp>
        <p:nvSpPr>
          <p:cNvPr id="12" name="Text 10"/>
          <p:cNvSpPr/>
          <p:nvPr/>
        </p:nvSpPr>
        <p:spPr>
          <a:xfrm>
            <a:off x="5303163" y="1983105"/>
            <a:ext cx="4023955" cy="170617"/>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1E3063"/>
                </a:solidFill>
                <a:latin typeface="Instrument Sans Medium" pitchFamily="34" charset="0"/>
                <a:ea typeface="Instrument Sans Medium" pitchFamily="34" charset="-122"/>
                <a:cs typeface="Instrument Sans Medium" pitchFamily="34" charset="-120"/>
              </a:rPr>
              <a:t>Bias: Added a bias term (X0=1) to allow the decision boundary to shift freely.</a:t>
            </a:r>
            <a:endParaRPr lang="en-US" sz="800" dirty="0"/>
          </a:p>
        </p:txBody>
      </p:sp>
      <p:sp>
        <p:nvSpPr>
          <p:cNvPr id="13" name="Text 11"/>
          <p:cNvSpPr/>
          <p:nvPr/>
        </p:nvSpPr>
        <p:spPr>
          <a:xfrm>
            <a:off x="5303163" y="2190988"/>
            <a:ext cx="4023955" cy="170617"/>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1E3063"/>
                </a:solidFill>
                <a:latin typeface="Instrument Sans Medium" pitchFamily="34" charset="0"/>
                <a:ea typeface="Instrument Sans Medium" pitchFamily="34" charset="-122"/>
                <a:cs typeface="Instrument Sans Medium" pitchFamily="34" charset="-120"/>
              </a:rPr>
              <a:t>Learning Rate: Set to 0.1.</a:t>
            </a:r>
            <a:endParaRPr lang="en-US" sz="800" dirty="0"/>
          </a:p>
        </p:txBody>
      </p:sp>
      <p:sp>
        <p:nvSpPr>
          <p:cNvPr id="14" name="Text 12"/>
          <p:cNvSpPr/>
          <p:nvPr/>
        </p:nvSpPr>
        <p:spPr>
          <a:xfrm>
            <a:off x="5303163" y="2398871"/>
            <a:ext cx="4023955" cy="170617"/>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1E3063"/>
                </a:solidFill>
                <a:latin typeface="Instrument Sans Medium" pitchFamily="34" charset="0"/>
                <a:ea typeface="Instrument Sans Medium" pitchFamily="34" charset="-122"/>
                <a:cs typeface="Instrument Sans Medium" pitchFamily="34" charset="-120"/>
              </a:rPr>
              <a:t>Initialization: Weights started at [10.0, 10.0, 10.0].</a:t>
            </a:r>
            <a:endParaRPr lang="en-US" sz="800" dirty="0"/>
          </a:p>
        </p:txBody>
      </p:sp>
      <p:sp>
        <p:nvSpPr>
          <p:cNvPr id="15" name="Shape 13"/>
          <p:cNvSpPr/>
          <p:nvPr/>
        </p:nvSpPr>
        <p:spPr>
          <a:xfrm>
            <a:off x="9555718" y="1363861"/>
            <a:ext cx="4267676" cy="1338143"/>
          </a:xfrm>
          <a:prstGeom prst="roundRect">
            <a:avLst>
              <a:gd name="adj" fmla="val 7176"/>
            </a:avLst>
          </a:prstGeom>
          <a:solidFill>
            <a:srgbClr val="FFFFFF"/>
          </a:solidFill>
          <a:ln w="15240">
            <a:solidFill>
              <a:srgbClr val="B4CCE3"/>
            </a:solidFill>
            <a:prstDash val="solid"/>
          </a:ln>
        </p:spPr>
      </p:sp>
      <p:sp>
        <p:nvSpPr>
          <p:cNvPr id="16" name="Shape 14"/>
          <p:cNvSpPr/>
          <p:nvPr/>
        </p:nvSpPr>
        <p:spPr>
          <a:xfrm>
            <a:off x="9570958" y="1379101"/>
            <a:ext cx="4237196" cy="106680"/>
          </a:xfrm>
          <a:prstGeom prst="roundRect">
            <a:avLst>
              <a:gd name="adj" fmla="val 72868"/>
            </a:avLst>
          </a:prstGeom>
          <a:solidFill>
            <a:srgbClr val="CEE6FD"/>
          </a:solidFill>
          <a:ln/>
        </p:spPr>
      </p:sp>
      <p:sp>
        <p:nvSpPr>
          <p:cNvPr id="17" name="Text 15"/>
          <p:cNvSpPr/>
          <p:nvPr/>
        </p:nvSpPr>
        <p:spPr>
          <a:xfrm>
            <a:off x="9677638" y="1592461"/>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Model Performance</a:t>
            </a:r>
            <a:endParaRPr lang="en-US" sz="1050" dirty="0"/>
          </a:p>
        </p:txBody>
      </p:sp>
      <p:sp>
        <p:nvSpPr>
          <p:cNvPr id="18" name="Text 16"/>
          <p:cNvSpPr/>
          <p:nvPr/>
        </p:nvSpPr>
        <p:spPr>
          <a:xfrm>
            <a:off x="9677638" y="1823085"/>
            <a:ext cx="4023836" cy="170617"/>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1E3063"/>
                </a:solidFill>
                <a:latin typeface="Instrument Sans Medium" pitchFamily="34" charset="0"/>
                <a:ea typeface="Instrument Sans Medium" pitchFamily="34" charset="-122"/>
                <a:cs typeface="Instrument Sans Medium" pitchFamily="34" charset="-120"/>
              </a:rPr>
              <a:t>Convergence: The model was extremely efficient, converging in just 2 epochs.</a:t>
            </a:r>
            <a:endParaRPr lang="en-US" sz="800" dirty="0"/>
          </a:p>
        </p:txBody>
      </p:sp>
      <p:sp>
        <p:nvSpPr>
          <p:cNvPr id="19" name="Text 17"/>
          <p:cNvSpPr/>
          <p:nvPr/>
        </p:nvSpPr>
        <p:spPr>
          <a:xfrm>
            <a:off x="9677638" y="2030968"/>
            <a:ext cx="4023836" cy="170617"/>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1E3063"/>
                </a:solidFill>
                <a:latin typeface="Instrument Sans Medium" pitchFamily="34" charset="0"/>
                <a:ea typeface="Instrument Sans Medium" pitchFamily="34" charset="-122"/>
                <a:cs typeface="Instrument Sans Medium" pitchFamily="34" charset="-120"/>
              </a:rPr>
              <a:t>Final Weights: [9.2, -5.236, 5.562].</a:t>
            </a:r>
            <a:endParaRPr lang="en-US" sz="800" dirty="0"/>
          </a:p>
        </p:txBody>
      </p:sp>
      <p:sp>
        <p:nvSpPr>
          <p:cNvPr id="20" name="Text 18"/>
          <p:cNvSpPr/>
          <p:nvPr/>
        </p:nvSpPr>
        <p:spPr>
          <a:xfrm>
            <a:off x="9677638" y="2238851"/>
            <a:ext cx="4023836" cy="341233"/>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1E3063"/>
                </a:solidFill>
                <a:latin typeface="Instrument Sans Medium" pitchFamily="34" charset="0"/>
                <a:ea typeface="Instrument Sans Medium" pitchFamily="34" charset="-122"/>
                <a:cs typeface="Instrument Sans Medium" pitchFamily="34" charset="-120"/>
              </a:rPr>
              <a:t>Prediction: The dot product of these weights and the features accurately predicts the class (Score &gt; 0 = Pass, Score &lt; 0 = Fail).</a:t>
            </a:r>
            <a:endParaRPr lang="en-US" sz="800" dirty="0"/>
          </a:p>
        </p:txBody>
      </p:sp>
      <p:pic>
        <p:nvPicPr>
          <p:cNvPr id="21" name="Image 0" descr="preencoded.png"/>
          <p:cNvPicPr>
            <a:picLocks noChangeAspect="1"/>
          </p:cNvPicPr>
          <p:nvPr/>
        </p:nvPicPr>
        <p:blipFill>
          <a:blip r:embed="rId3"/>
          <a:stretch>
            <a:fillRect/>
          </a:stretch>
        </p:blipFill>
        <p:spPr>
          <a:xfrm>
            <a:off x="806887" y="2822019"/>
            <a:ext cx="8108633" cy="5547955"/>
          </a:xfrm>
          <a:prstGeom prst="rect">
            <a:avLst/>
          </a:prstGeom>
        </p:spPr>
      </p:pic>
      <p:sp>
        <p:nvSpPr>
          <p:cNvPr id="22" name="Text 19"/>
          <p:cNvSpPr/>
          <p:nvPr/>
        </p:nvSpPr>
        <p:spPr>
          <a:xfrm>
            <a:off x="518755" y="8502253"/>
            <a:ext cx="829151" cy="119420"/>
          </a:xfrm>
          <a:prstGeom prst="rect">
            <a:avLst/>
          </a:prstGeom>
          <a:noFill/>
          <a:ln/>
        </p:spPr>
        <p:txBody>
          <a:bodyPr wrap="none" lIns="0" tIns="0" rIns="0" bIns="0" rtlCol="0" anchor="t"/>
          <a:lstStyle/>
          <a:p>
            <a:pPr marL="0" indent="0" algn="l">
              <a:lnSpc>
                <a:spcPts val="900"/>
              </a:lnSpc>
              <a:buNone/>
            </a:pPr>
            <a:endParaRPr lang="en-US" sz="550" dirty="0"/>
          </a:p>
        </p:txBody>
      </p:sp>
      <p:sp>
        <p:nvSpPr>
          <p:cNvPr id="23" name="Text 20"/>
          <p:cNvSpPr/>
          <p:nvPr/>
        </p:nvSpPr>
        <p:spPr>
          <a:xfrm>
            <a:off x="13968413" y="8502253"/>
            <a:ext cx="143232" cy="119420"/>
          </a:xfrm>
          <a:prstGeom prst="rect">
            <a:avLst/>
          </a:prstGeom>
          <a:noFill/>
          <a:ln/>
        </p:spPr>
        <p:txBody>
          <a:bodyPr wrap="none" lIns="0" tIns="0" rIns="0" bIns="0" rtlCol="0" anchor="t"/>
          <a:lstStyle/>
          <a:p>
            <a:pPr marL="0" indent="0" algn="r">
              <a:lnSpc>
                <a:spcPts val="900"/>
              </a:lnSpc>
              <a:buNone/>
            </a:pPr>
            <a:r>
              <a:rPr lang="en-US" sz="550" dirty="0">
                <a:solidFill>
                  <a:srgbClr val="1E3063"/>
                </a:solidFill>
                <a:latin typeface="Instrument Sans Medium" pitchFamily="34" charset="0"/>
                <a:ea typeface="Instrument Sans Medium" pitchFamily="34" charset="-122"/>
                <a:cs typeface="Instrument Sans Medium" pitchFamily="34" charset="-120"/>
              </a:rPr>
              <a:t>5</a:t>
            </a:r>
            <a:endParaRPr lang="en-US" sz="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543996" y="237774"/>
            <a:ext cx="13763387" cy="9147810"/>
          </a:xfrm>
          <a:prstGeom prst="roundRect">
            <a:avLst>
              <a:gd name="adj" fmla="val 1680"/>
            </a:avLst>
          </a:prstGeom>
          <a:solidFill>
            <a:srgbClr val="FFFFFF"/>
          </a:solidFill>
          <a:ln w="7620">
            <a:solidFill>
              <a:srgbClr val="BBD9F5"/>
            </a:solidFill>
            <a:prstDash val="solid"/>
          </a:ln>
          <a:effectLst>
            <a:outerShdw dist="41910" dir="2700000" algn="bl" rotWithShape="0">
              <a:srgbClr val="BBD9F5">
                <a:alpha val="100000"/>
              </a:srgbClr>
            </a:outerShdw>
          </a:effectLst>
        </p:spPr>
      </p:sp>
      <p:sp>
        <p:nvSpPr>
          <p:cNvPr id="3" name="Text 1"/>
          <p:cNvSpPr/>
          <p:nvPr/>
        </p:nvSpPr>
        <p:spPr>
          <a:xfrm>
            <a:off x="806887" y="627817"/>
            <a:ext cx="5045512" cy="333375"/>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Model Validation: Real-World Test Cases</a:t>
            </a:r>
            <a:endParaRPr lang="en-US" sz="2100" dirty="0"/>
          </a:p>
        </p:txBody>
      </p:sp>
      <p:sp>
        <p:nvSpPr>
          <p:cNvPr id="4" name="Text 2"/>
          <p:cNvSpPr/>
          <p:nvPr/>
        </p:nvSpPr>
        <p:spPr>
          <a:xfrm>
            <a:off x="806887" y="1174552"/>
            <a:ext cx="13016627"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Test Data Predictions: The model correctly identified test cases with high accuracy.</a:t>
            </a:r>
            <a:endParaRPr lang="en-US" sz="800" dirty="0"/>
          </a:p>
        </p:txBody>
      </p:sp>
      <p:sp>
        <p:nvSpPr>
          <p:cNvPr id="5" name="Shape 3"/>
          <p:cNvSpPr/>
          <p:nvPr/>
        </p:nvSpPr>
        <p:spPr>
          <a:xfrm>
            <a:off x="806887" y="1465183"/>
            <a:ext cx="13016627" cy="1583888"/>
          </a:xfrm>
          <a:prstGeom prst="roundRect">
            <a:avLst>
              <a:gd name="adj" fmla="val 6063"/>
            </a:avLst>
          </a:prstGeom>
          <a:noFill/>
          <a:ln w="7620">
            <a:solidFill>
              <a:srgbClr val="000000">
                <a:alpha val="8000"/>
              </a:srgbClr>
            </a:solidFill>
            <a:prstDash val="solid"/>
          </a:ln>
        </p:spPr>
      </p:sp>
      <p:sp>
        <p:nvSpPr>
          <p:cNvPr id="6" name="Shape 4"/>
          <p:cNvSpPr/>
          <p:nvPr/>
        </p:nvSpPr>
        <p:spPr>
          <a:xfrm>
            <a:off x="814507" y="1472803"/>
            <a:ext cx="13001387" cy="313730"/>
          </a:xfrm>
          <a:prstGeom prst="rect">
            <a:avLst/>
          </a:prstGeom>
          <a:solidFill>
            <a:srgbClr val="FFFFFF">
              <a:alpha val="4000"/>
            </a:srgbClr>
          </a:solidFill>
          <a:ln/>
        </p:spPr>
      </p:sp>
      <p:sp>
        <p:nvSpPr>
          <p:cNvPr id="7" name="Text 5"/>
          <p:cNvSpPr/>
          <p:nvPr/>
        </p:nvSpPr>
        <p:spPr>
          <a:xfrm>
            <a:off x="921187" y="1544360"/>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(53.32, 65.00)</a:t>
            </a:r>
            <a:endParaRPr lang="en-US" sz="800" dirty="0"/>
          </a:p>
        </p:txBody>
      </p:sp>
      <p:sp>
        <p:nvSpPr>
          <p:cNvPr id="8" name="Text 6"/>
          <p:cNvSpPr/>
          <p:nvPr/>
        </p:nvSpPr>
        <p:spPr>
          <a:xfrm>
            <a:off x="7425690" y="1544360"/>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Predicted Pass</a:t>
            </a:r>
            <a:endParaRPr lang="en-US" sz="800" dirty="0"/>
          </a:p>
        </p:txBody>
      </p:sp>
      <p:sp>
        <p:nvSpPr>
          <p:cNvPr id="9" name="Shape 7"/>
          <p:cNvSpPr/>
          <p:nvPr/>
        </p:nvSpPr>
        <p:spPr>
          <a:xfrm>
            <a:off x="814507" y="1786533"/>
            <a:ext cx="13001387" cy="313730"/>
          </a:xfrm>
          <a:prstGeom prst="rect">
            <a:avLst/>
          </a:prstGeom>
          <a:solidFill>
            <a:srgbClr val="000000">
              <a:alpha val="4000"/>
            </a:srgbClr>
          </a:solidFill>
          <a:ln/>
        </p:spPr>
      </p:sp>
      <p:sp>
        <p:nvSpPr>
          <p:cNvPr id="10" name="Text 8"/>
          <p:cNvSpPr/>
          <p:nvPr/>
        </p:nvSpPr>
        <p:spPr>
          <a:xfrm>
            <a:off x="921187" y="1858089"/>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(57.00, 68.13)</a:t>
            </a:r>
            <a:endParaRPr lang="en-US" sz="800" dirty="0"/>
          </a:p>
        </p:txBody>
      </p:sp>
      <p:sp>
        <p:nvSpPr>
          <p:cNvPr id="11" name="Text 9"/>
          <p:cNvSpPr/>
          <p:nvPr/>
        </p:nvSpPr>
        <p:spPr>
          <a:xfrm>
            <a:off x="7425690" y="1858089"/>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Predicted Pass</a:t>
            </a:r>
            <a:endParaRPr lang="en-US" sz="800" dirty="0"/>
          </a:p>
        </p:txBody>
      </p:sp>
      <p:sp>
        <p:nvSpPr>
          <p:cNvPr id="12" name="Shape 10"/>
          <p:cNvSpPr/>
          <p:nvPr/>
        </p:nvSpPr>
        <p:spPr>
          <a:xfrm>
            <a:off x="814507" y="2100263"/>
            <a:ext cx="13001387" cy="313730"/>
          </a:xfrm>
          <a:prstGeom prst="rect">
            <a:avLst/>
          </a:prstGeom>
          <a:solidFill>
            <a:srgbClr val="FFFFFF">
              <a:alpha val="4000"/>
            </a:srgbClr>
          </a:solidFill>
          <a:ln/>
        </p:spPr>
      </p:sp>
      <p:sp>
        <p:nvSpPr>
          <p:cNvPr id="13" name="Text 11"/>
          <p:cNvSpPr/>
          <p:nvPr/>
        </p:nvSpPr>
        <p:spPr>
          <a:xfrm>
            <a:off x="921187" y="2171819"/>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(57.00, 65.00)</a:t>
            </a:r>
            <a:endParaRPr lang="en-US" sz="800" dirty="0"/>
          </a:p>
        </p:txBody>
      </p:sp>
      <p:sp>
        <p:nvSpPr>
          <p:cNvPr id="14" name="Text 12"/>
          <p:cNvSpPr/>
          <p:nvPr/>
        </p:nvSpPr>
        <p:spPr>
          <a:xfrm>
            <a:off x="7425690" y="2171819"/>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Predicted Pass</a:t>
            </a:r>
            <a:endParaRPr lang="en-US" sz="800" dirty="0"/>
          </a:p>
        </p:txBody>
      </p:sp>
      <p:sp>
        <p:nvSpPr>
          <p:cNvPr id="15" name="Shape 13"/>
          <p:cNvSpPr/>
          <p:nvPr/>
        </p:nvSpPr>
        <p:spPr>
          <a:xfrm>
            <a:off x="814507" y="2413992"/>
            <a:ext cx="13001387" cy="313730"/>
          </a:xfrm>
          <a:prstGeom prst="rect">
            <a:avLst/>
          </a:prstGeom>
          <a:solidFill>
            <a:srgbClr val="000000">
              <a:alpha val="4000"/>
            </a:srgbClr>
          </a:solidFill>
          <a:ln/>
        </p:spPr>
      </p:sp>
      <p:sp>
        <p:nvSpPr>
          <p:cNvPr id="16" name="Text 14"/>
          <p:cNvSpPr/>
          <p:nvPr/>
        </p:nvSpPr>
        <p:spPr>
          <a:xfrm>
            <a:off x="921187" y="2485549"/>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(24.18, 10.85)</a:t>
            </a:r>
            <a:endParaRPr lang="en-US" sz="800" dirty="0"/>
          </a:p>
        </p:txBody>
      </p:sp>
      <p:sp>
        <p:nvSpPr>
          <p:cNvPr id="17" name="Text 15"/>
          <p:cNvSpPr/>
          <p:nvPr/>
        </p:nvSpPr>
        <p:spPr>
          <a:xfrm>
            <a:off x="7425690" y="2485549"/>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Predicted Fail</a:t>
            </a:r>
            <a:endParaRPr lang="en-US" sz="800" dirty="0"/>
          </a:p>
        </p:txBody>
      </p:sp>
      <p:sp>
        <p:nvSpPr>
          <p:cNvPr id="18" name="Shape 16"/>
          <p:cNvSpPr/>
          <p:nvPr/>
        </p:nvSpPr>
        <p:spPr>
          <a:xfrm>
            <a:off x="814507" y="2727722"/>
            <a:ext cx="13001387" cy="313730"/>
          </a:xfrm>
          <a:prstGeom prst="rect">
            <a:avLst/>
          </a:prstGeom>
          <a:solidFill>
            <a:srgbClr val="FFFFFF">
              <a:alpha val="4000"/>
            </a:srgbClr>
          </a:solidFill>
          <a:ln/>
        </p:spPr>
      </p:sp>
      <p:sp>
        <p:nvSpPr>
          <p:cNvPr id="19" name="Text 17"/>
          <p:cNvSpPr/>
          <p:nvPr/>
        </p:nvSpPr>
        <p:spPr>
          <a:xfrm>
            <a:off x="921187" y="2799278"/>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(23.00, 14.78)</a:t>
            </a:r>
            <a:endParaRPr lang="en-US" sz="800" dirty="0"/>
          </a:p>
        </p:txBody>
      </p:sp>
      <p:sp>
        <p:nvSpPr>
          <p:cNvPr id="20" name="Text 18"/>
          <p:cNvSpPr/>
          <p:nvPr/>
        </p:nvSpPr>
        <p:spPr>
          <a:xfrm>
            <a:off x="7425690" y="2799278"/>
            <a:ext cx="6283523"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Predicted Fail</a:t>
            </a:r>
            <a:endParaRPr lang="en-US" sz="800" dirty="0"/>
          </a:p>
        </p:txBody>
      </p:sp>
      <p:sp>
        <p:nvSpPr>
          <p:cNvPr id="21" name="Text 19"/>
          <p:cNvSpPr/>
          <p:nvPr/>
        </p:nvSpPr>
        <p:spPr>
          <a:xfrm>
            <a:off x="806887" y="3169087"/>
            <a:ext cx="13016627"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This table demonstrates the accuracy of the perceptron model in classifying engine states based on the provided sensor data. Each prediction aligns perfectly with the expected outcome, validating the model's effectiveness.</a:t>
            </a:r>
            <a:endParaRPr lang="en-US" sz="800" dirty="0"/>
          </a:p>
        </p:txBody>
      </p:sp>
      <p:pic>
        <p:nvPicPr>
          <p:cNvPr id="22" name="Image 0" descr="preencoded.png"/>
          <p:cNvPicPr>
            <a:picLocks noChangeAspect="1"/>
          </p:cNvPicPr>
          <p:nvPr/>
        </p:nvPicPr>
        <p:blipFill>
          <a:blip r:embed="rId3"/>
          <a:stretch>
            <a:fillRect/>
          </a:stretch>
        </p:blipFill>
        <p:spPr>
          <a:xfrm>
            <a:off x="806887" y="3459718"/>
            <a:ext cx="8108633" cy="5547955"/>
          </a:xfrm>
          <a:prstGeom prst="rect">
            <a:avLst/>
          </a:prstGeom>
        </p:spPr>
      </p:pic>
      <p:sp>
        <p:nvSpPr>
          <p:cNvPr id="23" name="Text 20"/>
          <p:cNvSpPr/>
          <p:nvPr/>
        </p:nvSpPr>
        <p:spPr>
          <a:xfrm>
            <a:off x="518755" y="9139952"/>
            <a:ext cx="829151" cy="119420"/>
          </a:xfrm>
          <a:prstGeom prst="rect">
            <a:avLst/>
          </a:prstGeom>
          <a:noFill/>
          <a:ln/>
        </p:spPr>
        <p:txBody>
          <a:bodyPr wrap="none" lIns="0" tIns="0" rIns="0" bIns="0" rtlCol="0" anchor="t"/>
          <a:lstStyle/>
          <a:p>
            <a:pPr marL="0" indent="0" algn="l">
              <a:lnSpc>
                <a:spcPts val="900"/>
              </a:lnSpc>
              <a:buNone/>
            </a:pPr>
            <a:endParaRPr lang="en-US" sz="550" dirty="0"/>
          </a:p>
        </p:txBody>
      </p:sp>
      <p:sp>
        <p:nvSpPr>
          <p:cNvPr id="24" name="Text 21"/>
          <p:cNvSpPr/>
          <p:nvPr/>
        </p:nvSpPr>
        <p:spPr>
          <a:xfrm>
            <a:off x="13966269" y="9139952"/>
            <a:ext cx="145375" cy="119420"/>
          </a:xfrm>
          <a:prstGeom prst="rect">
            <a:avLst/>
          </a:prstGeom>
          <a:noFill/>
          <a:ln/>
        </p:spPr>
        <p:txBody>
          <a:bodyPr wrap="none" lIns="0" tIns="0" rIns="0" bIns="0" rtlCol="0" anchor="t"/>
          <a:lstStyle/>
          <a:p>
            <a:pPr marL="0" indent="0" algn="r">
              <a:lnSpc>
                <a:spcPts val="900"/>
              </a:lnSpc>
              <a:buNone/>
            </a:pPr>
            <a:r>
              <a:rPr lang="en-US" sz="550" dirty="0">
                <a:solidFill>
                  <a:srgbClr val="1E3063"/>
                </a:solidFill>
                <a:latin typeface="Instrument Sans Medium" pitchFamily="34" charset="0"/>
                <a:ea typeface="Instrument Sans Medium" pitchFamily="34" charset="-122"/>
                <a:cs typeface="Instrument Sans Medium" pitchFamily="34" charset="-120"/>
              </a:rPr>
              <a:t>6</a:t>
            </a:r>
            <a:endParaRPr lang="en-US" sz="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543401" y="243840"/>
            <a:ext cx="13763387" cy="8078153"/>
          </a:xfrm>
          <a:prstGeom prst="roundRect">
            <a:avLst>
              <a:gd name="adj" fmla="val 2449"/>
            </a:avLst>
          </a:prstGeom>
          <a:solidFill>
            <a:srgbClr val="FFFFFF"/>
          </a:solidFill>
          <a:ln w="7620">
            <a:solidFill>
              <a:srgbClr val="BBD9F5"/>
            </a:solidFill>
            <a:prstDash val="solid"/>
          </a:ln>
          <a:effectLst>
            <a:outerShdw dist="54610" dir="2700000" algn="bl" rotWithShape="0">
              <a:srgbClr val="BBD9F5">
                <a:alpha val="100000"/>
              </a:srgbClr>
            </a:outerShdw>
          </a:effectLst>
        </p:spPr>
      </p:sp>
      <p:sp>
        <p:nvSpPr>
          <p:cNvPr id="3" name="Text 1"/>
          <p:cNvSpPr/>
          <p:nvPr/>
        </p:nvSpPr>
        <p:spPr>
          <a:xfrm>
            <a:off x="914281" y="738307"/>
            <a:ext cx="7845147" cy="429220"/>
          </a:xfrm>
          <a:prstGeom prst="rect">
            <a:avLst/>
          </a:prstGeom>
          <a:noFill/>
          <a:ln/>
        </p:spPr>
        <p:txBody>
          <a:bodyPr wrap="none" lIns="0" tIns="0" rIns="0" bIns="0" rtlCol="0" anchor="t"/>
          <a:lstStyle/>
          <a:p>
            <a:pPr marL="0" indent="0" algn="l">
              <a:lnSpc>
                <a:spcPts val="3350"/>
              </a:lnSpc>
              <a:buNone/>
            </a:pPr>
            <a:r>
              <a:rPr lang="en-US" sz="2700" dirty="0">
                <a:solidFill>
                  <a:srgbClr val="091C53"/>
                </a:solidFill>
                <a:latin typeface="Instrument Sans Semi Bold" pitchFamily="34" charset="0"/>
                <a:ea typeface="Instrument Sans Semi Bold" pitchFamily="34" charset="-122"/>
                <a:cs typeface="Instrument Sans Semi Bold" pitchFamily="34" charset="-120"/>
              </a:rPr>
              <a:t>Training &amp; Test Data: Decision Boundary Analysis</a:t>
            </a:r>
            <a:endParaRPr lang="en-US" sz="2700" dirty="0"/>
          </a:p>
        </p:txBody>
      </p:sp>
      <p:sp>
        <p:nvSpPr>
          <p:cNvPr id="4" name="Text 2"/>
          <p:cNvSpPr/>
          <p:nvPr/>
        </p:nvSpPr>
        <p:spPr>
          <a:xfrm>
            <a:off x="914281" y="1442204"/>
            <a:ext cx="12801838" cy="219789"/>
          </a:xfrm>
          <a:prstGeom prst="rect">
            <a:avLst/>
          </a:prstGeom>
          <a:noFill/>
          <a:ln/>
        </p:spPr>
        <p:txBody>
          <a:bodyPr wrap="none" lIns="0" tIns="0" rIns="0" bIns="0" rtlCol="0" anchor="t"/>
          <a:lstStyle/>
          <a:p>
            <a:pPr marL="0" indent="0" algn="l">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This slide presents the actual results from the perceptron model training and testing phases. Two key visualizations are shown:</a:t>
            </a:r>
            <a:endParaRPr lang="en-US" sz="1050" dirty="0"/>
          </a:p>
        </p:txBody>
      </p:sp>
      <p:sp>
        <p:nvSpPr>
          <p:cNvPr id="5" name="Text 3"/>
          <p:cNvSpPr/>
          <p:nvPr/>
        </p:nvSpPr>
        <p:spPr>
          <a:xfrm>
            <a:off x="914281" y="1953697"/>
            <a:ext cx="3575804" cy="214551"/>
          </a:xfrm>
          <a:prstGeom prst="rect">
            <a:avLst/>
          </a:prstGeom>
          <a:noFill/>
          <a:ln/>
        </p:spPr>
        <p:txBody>
          <a:bodyPr wrap="none" lIns="0" tIns="0" rIns="0" bIns="0" rtlCol="0" anchor="t"/>
          <a:lstStyle/>
          <a:p>
            <a:pPr marL="0" indent="0" algn="l">
              <a:lnSpc>
                <a:spcPts val="1650"/>
              </a:lnSpc>
              <a:buNone/>
            </a:pPr>
            <a:r>
              <a:rPr lang="en-US" sz="1350" dirty="0">
                <a:solidFill>
                  <a:srgbClr val="091C53"/>
                </a:solidFill>
                <a:latin typeface="Instrument Sans Semi Bold" pitchFamily="34" charset="0"/>
                <a:ea typeface="Instrument Sans Semi Bold" pitchFamily="34" charset="-122"/>
                <a:cs typeface="Instrument Sans Semi Bold" pitchFamily="34" charset="-120"/>
              </a:rPr>
              <a:t>1. Training Data with Final Decision Boundary</a:t>
            </a:r>
            <a:endParaRPr lang="en-US" sz="1350" dirty="0"/>
          </a:p>
        </p:txBody>
      </p:sp>
      <p:sp>
        <p:nvSpPr>
          <p:cNvPr id="6" name="Text 4"/>
          <p:cNvSpPr/>
          <p:nvPr/>
        </p:nvSpPr>
        <p:spPr>
          <a:xfrm>
            <a:off x="914281" y="2305526"/>
            <a:ext cx="6233398" cy="1098947"/>
          </a:xfrm>
          <a:prstGeom prst="rect">
            <a:avLst/>
          </a:prstGeom>
          <a:noFill/>
          <a:ln/>
        </p:spPr>
        <p:txBody>
          <a:bodyPr wrap="square" lIns="0" tIns="0" rIns="0" bIns="0" rtlCol="0" anchor="t"/>
          <a:lstStyle/>
          <a:p>
            <a:pPr marL="0" indent="0" algn="l">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The scatter plot displays the training dataset with Pass samples (green dots) clustered in the upper-right region (X1: 50-70, X2: 60-70) and Fail samples (red dots) clustered in the lower-left region (X1: 10-30, X2: 5-20). The blue decision boundary line perfectly separates the two classes, demonstrating 100% training accuracy. The linear boundary equation is derived from the final weights [9.2, -5.236, 5.562].</a:t>
            </a:r>
            <a:endParaRPr lang="en-US" sz="1050" dirty="0"/>
          </a:p>
        </p:txBody>
      </p:sp>
      <p:pic>
        <p:nvPicPr>
          <p:cNvPr id="7" name="Image 0" descr="preencoded.png"/>
          <p:cNvPicPr>
            <a:picLocks noChangeAspect="1"/>
          </p:cNvPicPr>
          <p:nvPr/>
        </p:nvPicPr>
        <p:blipFill>
          <a:blip r:embed="rId3"/>
          <a:stretch>
            <a:fillRect/>
          </a:stretch>
        </p:blipFill>
        <p:spPr>
          <a:xfrm>
            <a:off x="914281" y="3558897"/>
            <a:ext cx="6233398" cy="3739991"/>
          </a:xfrm>
          <a:prstGeom prst="rect">
            <a:avLst/>
          </a:prstGeom>
        </p:spPr>
      </p:pic>
      <p:sp>
        <p:nvSpPr>
          <p:cNvPr id="8" name="Text 5"/>
          <p:cNvSpPr/>
          <p:nvPr/>
        </p:nvSpPr>
        <p:spPr>
          <a:xfrm>
            <a:off x="7490341" y="1953697"/>
            <a:ext cx="2825115" cy="214551"/>
          </a:xfrm>
          <a:prstGeom prst="rect">
            <a:avLst/>
          </a:prstGeom>
          <a:noFill/>
          <a:ln/>
        </p:spPr>
        <p:txBody>
          <a:bodyPr wrap="none" lIns="0" tIns="0" rIns="0" bIns="0" rtlCol="0" anchor="t"/>
          <a:lstStyle/>
          <a:p>
            <a:pPr marL="0" indent="0" algn="l">
              <a:lnSpc>
                <a:spcPts val="1650"/>
              </a:lnSpc>
              <a:buNone/>
            </a:pPr>
            <a:r>
              <a:rPr lang="en-US" sz="1350" dirty="0">
                <a:solidFill>
                  <a:srgbClr val="091C53"/>
                </a:solidFill>
                <a:latin typeface="Instrument Sans Semi Bold" pitchFamily="34" charset="0"/>
                <a:ea typeface="Instrument Sans Semi Bold" pitchFamily="34" charset="-122"/>
                <a:cs typeface="Instrument Sans Semi Bold" pitchFamily="34" charset="-120"/>
              </a:rPr>
              <a:t>2. Test Data with Model Predictions</a:t>
            </a:r>
            <a:endParaRPr lang="en-US" sz="1350" dirty="0"/>
          </a:p>
        </p:txBody>
      </p:sp>
      <p:sp>
        <p:nvSpPr>
          <p:cNvPr id="9" name="Text 6"/>
          <p:cNvSpPr/>
          <p:nvPr/>
        </p:nvSpPr>
        <p:spPr>
          <a:xfrm>
            <a:off x="7490341" y="2305526"/>
            <a:ext cx="6233398" cy="1098947"/>
          </a:xfrm>
          <a:prstGeom prst="rect">
            <a:avLst/>
          </a:prstGeom>
          <a:noFill/>
          <a:ln/>
        </p:spPr>
        <p:txBody>
          <a:bodyPr wrap="square" lIns="0" tIns="0" rIns="0" bIns="0" rtlCol="0" anchor="t"/>
          <a:lstStyle/>
          <a:p>
            <a:pPr marL="0" indent="0" algn="l">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The test set visualization confirms the model's generalization capability. New test samples are correctly classified on their respective sides of the decision boundary. Pass predictions (green) appear in the high-feature region, while Fail predictions (red) appear in the low-feature region. This validates that the model learned the underlying pattern and can accurately classify unseen data.</a:t>
            </a:r>
            <a:endParaRPr lang="en-US" sz="1050" dirty="0"/>
          </a:p>
        </p:txBody>
      </p:sp>
      <p:pic>
        <p:nvPicPr>
          <p:cNvPr id="10" name="Image 1" descr="preencoded.png"/>
          <p:cNvPicPr>
            <a:picLocks noChangeAspect="1"/>
          </p:cNvPicPr>
          <p:nvPr/>
        </p:nvPicPr>
        <p:blipFill>
          <a:blip r:embed="rId4"/>
          <a:stretch>
            <a:fillRect/>
          </a:stretch>
        </p:blipFill>
        <p:spPr>
          <a:xfrm>
            <a:off x="7490341" y="3558897"/>
            <a:ext cx="6233398" cy="3739991"/>
          </a:xfrm>
          <a:prstGeom prst="rect">
            <a:avLst/>
          </a:prstGeom>
        </p:spPr>
      </p:pic>
      <p:sp>
        <p:nvSpPr>
          <p:cNvPr id="11" name="Text 7"/>
          <p:cNvSpPr/>
          <p:nvPr/>
        </p:nvSpPr>
        <p:spPr>
          <a:xfrm>
            <a:off x="914281" y="7607737"/>
            <a:ext cx="12801838" cy="219789"/>
          </a:xfrm>
          <a:prstGeom prst="rect">
            <a:avLst/>
          </a:prstGeom>
          <a:noFill/>
          <a:ln/>
        </p:spPr>
        <p:txBody>
          <a:bodyPr wrap="none" lIns="0" tIns="0" rIns="0" bIns="0" rtlCol="0" anchor="t"/>
          <a:lstStyle/>
          <a:p>
            <a:pPr marL="0" indent="0" algn="l">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Key Insight: The clear separation and perfect classification demonstrate that the perceptron algorithm successfully found the optimal linear decision boundary for this engine quality control problem.</a:t>
            </a:r>
            <a:endParaRPr lang="en-US" sz="1050" dirty="0"/>
          </a:p>
        </p:txBody>
      </p:sp>
      <p:sp>
        <p:nvSpPr>
          <p:cNvPr id="12" name="Text 8"/>
          <p:cNvSpPr/>
          <p:nvPr/>
        </p:nvSpPr>
        <p:spPr>
          <a:xfrm>
            <a:off x="543401" y="7997785"/>
            <a:ext cx="1067276" cy="153829"/>
          </a:xfrm>
          <a:prstGeom prst="rect">
            <a:avLst/>
          </a:prstGeom>
          <a:noFill/>
          <a:ln/>
        </p:spPr>
        <p:txBody>
          <a:bodyPr wrap="none" lIns="0" tIns="0" rIns="0" bIns="0" rtlCol="0" anchor="t"/>
          <a:lstStyle/>
          <a:p>
            <a:pPr marL="0" indent="0" algn="l">
              <a:lnSpc>
                <a:spcPts val="1200"/>
              </a:lnSpc>
              <a:buNone/>
            </a:pPr>
            <a:endParaRPr lang="en-US" sz="750" dirty="0"/>
          </a:p>
        </p:txBody>
      </p:sp>
      <p:sp>
        <p:nvSpPr>
          <p:cNvPr id="13" name="Text 9"/>
          <p:cNvSpPr/>
          <p:nvPr/>
        </p:nvSpPr>
        <p:spPr>
          <a:xfrm>
            <a:off x="13905786" y="7997785"/>
            <a:ext cx="181213" cy="153829"/>
          </a:xfrm>
          <a:prstGeom prst="rect">
            <a:avLst/>
          </a:prstGeom>
          <a:noFill/>
          <a:ln/>
        </p:spPr>
        <p:txBody>
          <a:bodyPr wrap="none" lIns="0" tIns="0" rIns="0" bIns="0" rtlCol="0" anchor="t"/>
          <a:lstStyle/>
          <a:p>
            <a:pPr marL="0" indent="0" algn="r">
              <a:lnSpc>
                <a:spcPts val="1200"/>
              </a:lnSpc>
              <a:buNone/>
            </a:pPr>
            <a:r>
              <a:rPr lang="en-US" sz="750" dirty="0">
                <a:solidFill>
                  <a:srgbClr val="1E3063"/>
                </a:solidFill>
                <a:latin typeface="Instrument Sans Medium" pitchFamily="34" charset="0"/>
                <a:ea typeface="Instrument Sans Medium" pitchFamily="34" charset="-122"/>
                <a:cs typeface="Instrument Sans Medium" pitchFamily="34" charset="-120"/>
              </a:rPr>
              <a:t>7</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518755" y="243840"/>
            <a:ext cx="13763387" cy="8872657"/>
          </a:xfrm>
          <a:prstGeom prst="roundRect">
            <a:avLst>
              <a:gd name="adj" fmla="val 1732"/>
            </a:avLst>
          </a:prstGeom>
          <a:solidFill>
            <a:srgbClr val="FFFFFF"/>
          </a:solidFill>
          <a:ln w="7620">
            <a:solidFill>
              <a:srgbClr val="BBD9F5"/>
            </a:solidFill>
            <a:prstDash val="solid"/>
          </a:ln>
          <a:effectLst>
            <a:outerShdw dist="41910" dir="2700000" algn="bl" rotWithShape="0">
              <a:srgbClr val="BBD9F5">
                <a:alpha val="100000"/>
              </a:srgbClr>
            </a:outerShdw>
          </a:effectLst>
        </p:spPr>
      </p:sp>
      <p:sp>
        <p:nvSpPr>
          <p:cNvPr id="3" name="Text 1"/>
          <p:cNvSpPr/>
          <p:nvPr/>
        </p:nvSpPr>
        <p:spPr>
          <a:xfrm>
            <a:off x="806887" y="627817"/>
            <a:ext cx="4348043" cy="333375"/>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Key Takeaways &amp; Future Directions</a:t>
            </a:r>
            <a:endParaRPr lang="en-US" sz="2100" dirty="0"/>
          </a:p>
        </p:txBody>
      </p:sp>
      <p:sp>
        <p:nvSpPr>
          <p:cNvPr id="4" name="Text 2"/>
          <p:cNvSpPr/>
          <p:nvPr/>
        </p:nvSpPr>
        <p:spPr>
          <a:xfrm>
            <a:off x="806887" y="1003816"/>
            <a:ext cx="1600319" cy="200025"/>
          </a:xfrm>
          <a:prstGeom prst="rect">
            <a:avLst/>
          </a:prstGeom>
          <a:noFill/>
          <a:ln/>
        </p:spPr>
        <p:txBody>
          <a:bodyPr wrap="none" lIns="0" tIns="0" rIns="0" bIns="0" rtlCol="0" anchor="t"/>
          <a:lstStyle/>
          <a:p>
            <a:pPr marL="0" indent="0" algn="l">
              <a:lnSpc>
                <a:spcPts val="155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Conclusion</a:t>
            </a:r>
            <a:endParaRPr lang="en-US" sz="1250" dirty="0"/>
          </a:p>
        </p:txBody>
      </p:sp>
      <p:sp>
        <p:nvSpPr>
          <p:cNvPr id="5" name="Text 3"/>
          <p:cNvSpPr/>
          <p:nvPr/>
        </p:nvSpPr>
        <p:spPr>
          <a:xfrm>
            <a:off x="806887" y="1363861"/>
            <a:ext cx="13016627"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The Perceptron model successfully learned the logic to distinguish between functional and faulty engines. The fast convergence (2 epochs) confirms the data is high-quality and linearly separable.</a:t>
            </a:r>
            <a:endParaRPr lang="en-US" sz="800" dirty="0"/>
          </a:p>
        </p:txBody>
      </p:sp>
      <p:sp>
        <p:nvSpPr>
          <p:cNvPr id="6" name="Shape 4"/>
          <p:cNvSpPr/>
          <p:nvPr/>
        </p:nvSpPr>
        <p:spPr>
          <a:xfrm>
            <a:off x="806887" y="1707836"/>
            <a:ext cx="13016627" cy="20955"/>
          </a:xfrm>
          <a:prstGeom prst="rect">
            <a:avLst/>
          </a:prstGeom>
          <a:solidFill>
            <a:srgbClr val="1E3063">
              <a:alpha val="50000"/>
            </a:srgbClr>
          </a:solidFill>
          <a:ln/>
        </p:spPr>
      </p:sp>
      <p:sp>
        <p:nvSpPr>
          <p:cNvPr id="7" name="Text 5"/>
          <p:cNvSpPr/>
          <p:nvPr/>
        </p:nvSpPr>
        <p:spPr>
          <a:xfrm>
            <a:off x="806887" y="1888808"/>
            <a:ext cx="1600319" cy="200025"/>
          </a:xfrm>
          <a:prstGeom prst="rect">
            <a:avLst/>
          </a:prstGeom>
          <a:noFill/>
          <a:ln/>
        </p:spPr>
        <p:txBody>
          <a:bodyPr wrap="none" lIns="0" tIns="0" rIns="0" bIns="0" rtlCol="0" anchor="t"/>
          <a:lstStyle/>
          <a:p>
            <a:pPr marL="0" indent="0" algn="l">
              <a:lnSpc>
                <a:spcPts val="155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Recommendations</a:t>
            </a:r>
            <a:endParaRPr lang="en-US" sz="1250" dirty="0"/>
          </a:p>
        </p:txBody>
      </p:sp>
      <p:sp>
        <p:nvSpPr>
          <p:cNvPr id="8" name="Shape 6"/>
          <p:cNvSpPr/>
          <p:nvPr/>
        </p:nvSpPr>
        <p:spPr>
          <a:xfrm>
            <a:off x="806887" y="2248853"/>
            <a:ext cx="4267676" cy="815697"/>
          </a:xfrm>
          <a:prstGeom prst="roundRect">
            <a:avLst>
              <a:gd name="adj" fmla="val 11772"/>
            </a:avLst>
          </a:prstGeom>
          <a:solidFill>
            <a:srgbClr val="FFFFFF"/>
          </a:solidFill>
          <a:ln w="15240">
            <a:solidFill>
              <a:srgbClr val="B4CCE3"/>
            </a:solidFill>
            <a:prstDash val="solid"/>
          </a:ln>
        </p:spPr>
      </p:sp>
      <p:sp>
        <p:nvSpPr>
          <p:cNvPr id="9" name="Text 7"/>
          <p:cNvSpPr/>
          <p:nvPr/>
        </p:nvSpPr>
        <p:spPr>
          <a:xfrm>
            <a:off x="928807" y="2370773"/>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Deployment</a:t>
            </a:r>
            <a:endParaRPr lang="en-US" sz="1050" dirty="0"/>
          </a:p>
        </p:txBody>
      </p:sp>
      <p:sp>
        <p:nvSpPr>
          <p:cNvPr id="10" name="Text 8"/>
          <p:cNvSpPr/>
          <p:nvPr/>
        </p:nvSpPr>
        <p:spPr>
          <a:xfrm>
            <a:off x="928807" y="2601397"/>
            <a:ext cx="4023836" cy="341233"/>
          </a:xfrm>
          <a:prstGeom prst="rect">
            <a:avLst/>
          </a:prstGeom>
          <a:noFill/>
          <a:ln/>
        </p:spPr>
        <p:txBody>
          <a:bodyPr wrap="squar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This lightweight model can be embedded directly into microcontrollers for real-time engine testing.</a:t>
            </a:r>
            <a:endParaRPr lang="en-US" sz="800" dirty="0"/>
          </a:p>
        </p:txBody>
      </p:sp>
      <p:sp>
        <p:nvSpPr>
          <p:cNvPr id="11" name="Shape 9"/>
          <p:cNvSpPr/>
          <p:nvPr/>
        </p:nvSpPr>
        <p:spPr>
          <a:xfrm>
            <a:off x="5181243" y="2248853"/>
            <a:ext cx="4267795" cy="815697"/>
          </a:xfrm>
          <a:prstGeom prst="roundRect">
            <a:avLst>
              <a:gd name="adj" fmla="val 11772"/>
            </a:avLst>
          </a:prstGeom>
          <a:solidFill>
            <a:srgbClr val="FFFFFF"/>
          </a:solidFill>
          <a:ln w="15240">
            <a:solidFill>
              <a:srgbClr val="B4CCE3"/>
            </a:solidFill>
            <a:prstDash val="solid"/>
          </a:ln>
        </p:spPr>
      </p:sp>
      <p:sp>
        <p:nvSpPr>
          <p:cNvPr id="12" name="Text 10"/>
          <p:cNvSpPr/>
          <p:nvPr/>
        </p:nvSpPr>
        <p:spPr>
          <a:xfrm>
            <a:off x="5303163" y="2370773"/>
            <a:ext cx="1333619"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Monitoring</a:t>
            </a:r>
            <a:endParaRPr lang="en-US" sz="1050" dirty="0"/>
          </a:p>
        </p:txBody>
      </p:sp>
      <p:sp>
        <p:nvSpPr>
          <p:cNvPr id="13" name="Text 11"/>
          <p:cNvSpPr/>
          <p:nvPr/>
        </p:nvSpPr>
        <p:spPr>
          <a:xfrm>
            <a:off x="5303163" y="2601397"/>
            <a:ext cx="4023955" cy="341233"/>
          </a:xfrm>
          <a:prstGeom prst="rect">
            <a:avLst/>
          </a:prstGeom>
          <a:noFill/>
          <a:ln/>
        </p:spPr>
        <p:txBody>
          <a:bodyPr wrap="squar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If engine failure patterns become more complex (non-linear), the model should be upgraded to a Neural Network.</a:t>
            </a:r>
            <a:endParaRPr lang="en-US" sz="800" dirty="0"/>
          </a:p>
        </p:txBody>
      </p:sp>
      <p:sp>
        <p:nvSpPr>
          <p:cNvPr id="14" name="Shape 12"/>
          <p:cNvSpPr/>
          <p:nvPr/>
        </p:nvSpPr>
        <p:spPr>
          <a:xfrm>
            <a:off x="9570958" y="2246650"/>
            <a:ext cx="4267676" cy="815697"/>
          </a:xfrm>
          <a:prstGeom prst="roundRect">
            <a:avLst>
              <a:gd name="adj" fmla="val 11772"/>
            </a:avLst>
          </a:prstGeom>
          <a:solidFill>
            <a:srgbClr val="FFFFFF"/>
          </a:solidFill>
          <a:ln w="15240">
            <a:solidFill>
              <a:srgbClr val="B4CCE3"/>
            </a:solidFill>
            <a:prstDash val="solid"/>
          </a:ln>
        </p:spPr>
      </p:sp>
      <p:sp>
        <p:nvSpPr>
          <p:cNvPr id="15" name="Text 13"/>
          <p:cNvSpPr/>
          <p:nvPr/>
        </p:nvSpPr>
        <p:spPr>
          <a:xfrm>
            <a:off x="9677638" y="2370773"/>
            <a:ext cx="1390650" cy="166688"/>
          </a:xfrm>
          <a:prstGeom prst="rect">
            <a:avLst/>
          </a:prstGeom>
          <a:noFill/>
          <a:ln/>
        </p:spPr>
        <p:txBody>
          <a:bodyPr wrap="none" lIns="0" tIns="0" rIns="0" bIns="0" rtlCol="0" anchor="t"/>
          <a:lstStyle/>
          <a:p>
            <a:pPr marL="0" indent="0" algn="l">
              <a:lnSpc>
                <a:spcPts val="1300"/>
              </a:lnSpc>
              <a:buNone/>
            </a:pPr>
            <a:r>
              <a:rPr lang="en-US" sz="1050" dirty="0">
                <a:solidFill>
                  <a:srgbClr val="1E3063"/>
                </a:solidFill>
                <a:latin typeface="Instrument Sans Semi Bold" pitchFamily="34" charset="0"/>
                <a:ea typeface="Instrument Sans Semi Bold" pitchFamily="34" charset="-122"/>
                <a:cs typeface="Instrument Sans Semi Bold" pitchFamily="34" charset="-120"/>
              </a:rPr>
              <a:t>Future Enhancements</a:t>
            </a:r>
            <a:endParaRPr lang="en-US" sz="1050" dirty="0"/>
          </a:p>
        </p:txBody>
      </p:sp>
      <p:sp>
        <p:nvSpPr>
          <p:cNvPr id="16" name="Text 14"/>
          <p:cNvSpPr/>
          <p:nvPr/>
        </p:nvSpPr>
        <p:spPr>
          <a:xfrm>
            <a:off x="9677638" y="2601397"/>
            <a:ext cx="4023836" cy="170617"/>
          </a:xfrm>
          <a:prstGeom prst="rect">
            <a:avLst/>
          </a:prstGeom>
          <a:noFill/>
          <a:ln/>
        </p:spPr>
        <p:txBody>
          <a:bodyPr wrap="none" lIns="0" tIns="0" rIns="0" bIns="0" rtlCol="0" anchor="t"/>
          <a:lstStyle/>
          <a:p>
            <a:pPr marL="0" indent="0" algn="l">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Consider adding more sensor features for improved robustness.</a:t>
            </a:r>
            <a:endParaRPr lang="en-US" sz="800" dirty="0"/>
          </a:p>
        </p:txBody>
      </p:sp>
      <p:pic>
        <p:nvPicPr>
          <p:cNvPr id="17" name="Image 0" descr="preencoded.png"/>
          <p:cNvPicPr>
            <a:picLocks noChangeAspect="1"/>
          </p:cNvPicPr>
          <p:nvPr/>
        </p:nvPicPr>
        <p:blipFill>
          <a:blip r:embed="rId3"/>
          <a:stretch>
            <a:fillRect/>
          </a:stretch>
        </p:blipFill>
        <p:spPr>
          <a:xfrm>
            <a:off x="806887" y="3184565"/>
            <a:ext cx="8108633" cy="5547955"/>
          </a:xfrm>
          <a:prstGeom prst="rect">
            <a:avLst/>
          </a:prstGeom>
        </p:spPr>
      </p:pic>
      <p:sp>
        <p:nvSpPr>
          <p:cNvPr id="18" name="Text 15"/>
          <p:cNvSpPr/>
          <p:nvPr/>
        </p:nvSpPr>
        <p:spPr>
          <a:xfrm>
            <a:off x="518755" y="8864798"/>
            <a:ext cx="829151" cy="119420"/>
          </a:xfrm>
          <a:prstGeom prst="rect">
            <a:avLst/>
          </a:prstGeom>
          <a:noFill/>
          <a:ln/>
        </p:spPr>
        <p:txBody>
          <a:bodyPr wrap="none" lIns="0" tIns="0" rIns="0" bIns="0" rtlCol="0" anchor="t"/>
          <a:lstStyle/>
          <a:p>
            <a:pPr marL="0" indent="0" algn="l">
              <a:lnSpc>
                <a:spcPts val="900"/>
              </a:lnSpc>
              <a:buNone/>
            </a:pPr>
            <a:endParaRPr lang="en-US" sz="550" dirty="0"/>
          </a:p>
        </p:txBody>
      </p:sp>
      <p:sp>
        <p:nvSpPr>
          <p:cNvPr id="19" name="Text 16"/>
          <p:cNvSpPr/>
          <p:nvPr/>
        </p:nvSpPr>
        <p:spPr>
          <a:xfrm>
            <a:off x="13967579" y="8864798"/>
            <a:ext cx="144066" cy="119420"/>
          </a:xfrm>
          <a:prstGeom prst="rect">
            <a:avLst/>
          </a:prstGeom>
          <a:noFill/>
          <a:ln/>
        </p:spPr>
        <p:txBody>
          <a:bodyPr wrap="none" lIns="0" tIns="0" rIns="0" bIns="0" rtlCol="0" anchor="t"/>
          <a:lstStyle/>
          <a:p>
            <a:pPr marL="0" indent="0" algn="r">
              <a:lnSpc>
                <a:spcPts val="900"/>
              </a:lnSpc>
              <a:buNone/>
            </a:pPr>
            <a:r>
              <a:rPr lang="en-US" sz="550" dirty="0">
                <a:solidFill>
                  <a:srgbClr val="1E3063"/>
                </a:solidFill>
                <a:latin typeface="Instrument Sans Medium" pitchFamily="34" charset="0"/>
                <a:ea typeface="Instrument Sans Medium" pitchFamily="34" charset="-122"/>
                <a:cs typeface="Instrument Sans Medium" pitchFamily="34" charset="-120"/>
              </a:rPr>
              <a:t>8</a:t>
            </a:r>
            <a:endParaRPr lang="en-US" sz="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886</Words>
  <Application>Microsoft Office PowerPoint</Application>
  <PresentationFormat>Custom</PresentationFormat>
  <Paragraphs>99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Instrument Sans Medium</vt:lpstr>
      <vt:lpstr>Arial</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Vansh Kumar</cp:lastModifiedBy>
  <cp:revision>3</cp:revision>
  <dcterms:created xsi:type="dcterms:W3CDTF">2025-12-16T11:55:40Z</dcterms:created>
  <dcterms:modified xsi:type="dcterms:W3CDTF">2025-12-16T12:00:58Z</dcterms:modified>
</cp:coreProperties>
</file>